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0" r:id="rId1"/>
    <p:sldMasterId id="2147483705" r:id="rId2"/>
  </p:sldMasterIdLst>
  <p:notesMasterIdLst>
    <p:notesMasterId r:id="rId30"/>
  </p:notesMasterIdLst>
  <p:handoutMasterIdLst>
    <p:handoutMasterId r:id="rId31"/>
  </p:handoutMasterIdLst>
  <p:sldIdLst>
    <p:sldId id="634" r:id="rId3"/>
    <p:sldId id="633" r:id="rId4"/>
    <p:sldId id="487" r:id="rId5"/>
    <p:sldId id="636" r:id="rId6"/>
    <p:sldId id="637" r:id="rId7"/>
    <p:sldId id="478" r:id="rId8"/>
    <p:sldId id="479" r:id="rId9"/>
    <p:sldId id="522" r:id="rId10"/>
    <p:sldId id="481" r:id="rId11"/>
    <p:sldId id="641" r:id="rId12"/>
    <p:sldId id="642" r:id="rId13"/>
    <p:sldId id="638" r:id="rId14"/>
    <p:sldId id="518" r:id="rId15"/>
    <p:sldId id="523" r:id="rId16"/>
    <p:sldId id="591" r:id="rId17"/>
    <p:sldId id="592" r:id="rId18"/>
    <p:sldId id="593" r:id="rId19"/>
    <p:sldId id="594" r:id="rId20"/>
    <p:sldId id="595" r:id="rId21"/>
    <p:sldId id="625" r:id="rId22"/>
    <p:sldId id="626" r:id="rId23"/>
    <p:sldId id="627" r:id="rId24"/>
    <p:sldId id="628" r:id="rId25"/>
    <p:sldId id="629" r:id="rId26"/>
    <p:sldId id="630" r:id="rId27"/>
    <p:sldId id="631" r:id="rId28"/>
    <p:sldId id="639" r:id="rId29"/>
  </p:sldIdLst>
  <p:sldSz cx="9144000" cy="6858000" type="screen4x3"/>
  <p:notesSz cx="6645275" cy="9777413"/>
  <p:custDataLst>
    <p:tags r:id="rId32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CBF"/>
    <a:srgbClr val="0F8DB6"/>
    <a:srgbClr val="80C269"/>
    <a:srgbClr val="E5E4FC"/>
    <a:srgbClr val="0000FF"/>
    <a:srgbClr val="2398DC"/>
    <a:srgbClr val="2A66BC"/>
    <a:srgbClr val="5360D9"/>
    <a:srgbClr val="00CC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8" autoAdjust="0"/>
    <p:restoredTop sz="96903"/>
  </p:normalViewPr>
  <p:slideViewPr>
    <p:cSldViewPr showGuides="1">
      <p:cViewPr varScale="1">
        <p:scale>
          <a:sx n="84" d="100"/>
          <a:sy n="84" d="100"/>
        </p:scale>
        <p:origin x="921" y="42"/>
      </p:cViewPr>
      <p:guideLst>
        <p:guide orient="horz" pos="2160"/>
        <p:guide pos="28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2973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ln w="34925" cap="rnd">
              <a:solidFill>
                <a:srgbClr val="3875FF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15.5</c:v>
                </c:pt>
                <c:pt idx="1">
                  <c:v>20</c:v>
                </c:pt>
                <c:pt idx="2">
                  <c:v>25</c:v>
                </c:pt>
                <c:pt idx="3">
                  <c:v>35</c:v>
                </c:pt>
                <c:pt idx="4">
                  <c:v>56</c:v>
                </c:pt>
                <c:pt idx="5">
                  <c:v>68</c:v>
                </c:pt>
                <c:pt idx="6">
                  <c:v>74</c:v>
                </c:pt>
                <c:pt idx="7">
                  <c:v>49</c:v>
                </c:pt>
                <c:pt idx="8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D9-4B16-9A02-FB268F9BAD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D9-4B16-9A02-FB268F9BAD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列6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D9-4B16-9A02-FB268F9BAD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列7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D9-4B16-9A02-FB268F9BAD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列8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D9-4B16-9A02-FB268F9BAD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列9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D9-4B16-9A02-FB268F9BAD1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列10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D9-4B16-9A02-FB268F9BAD1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列11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Sheet1!$I$2:$I$10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3D9-4B16-9A02-FB268F9BA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3335" cap="rnd" cmpd="sng" algn="ctr">
              <a:gradFill flip="none" rotWithShape="1">
                <a:gsLst>
                  <a:gs pos="0">
                    <a:srgbClr val="3875FF"/>
                  </a:gs>
                  <a:gs pos="53000">
                    <a:schemeClr val="accent1">
                      <a:lumMod val="45000"/>
                      <a:lumOff val="55000"/>
                    </a:schemeClr>
                  </a:gs>
                  <a:gs pos="67000">
                    <a:schemeClr val="accent1">
                      <a:lumMod val="45000"/>
                      <a:lumOff val="55000"/>
                    </a:schemeClr>
                  </a:gs>
                  <a:gs pos="79000">
                    <a:schemeClr val="accent1">
                      <a:lumMod val="31000"/>
                      <a:lumOff val="69000"/>
                    </a:schemeClr>
                  </a:gs>
                </a:gsLst>
                <a:lin ang="5400000" scaled="1"/>
                <a:tileRect/>
              </a:gradFill>
              <a:prstDash val="solid"/>
              <a:round/>
            </a:ln>
            <a:effectLst/>
          </c:spPr>
        </c:dropLines>
        <c:smooth val="0"/>
        <c:axId val="1127549296"/>
        <c:axId val="1159988112"/>
      </c:lineChart>
      <c:catAx>
        <c:axId val="1127549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Year</a:t>
                </a:r>
                <a:endParaRPr lang="zh-CN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9988112"/>
        <c:crosses val="autoZero"/>
        <c:auto val="1"/>
        <c:lblAlgn val="ctr"/>
        <c:lblOffset val="100"/>
        <c:noMultiLvlLbl val="0"/>
      </c:catAx>
      <c:valAx>
        <c:axId val="11599881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Million</a:t>
                </a:r>
                <a:r>
                  <a:rPr lang="zh-CN" dirty="0"/>
                  <a:t>（</a:t>
                </a:r>
                <a:r>
                  <a:rPr lang="en-US" altLang="zh-CN" dirty="0"/>
                  <a:t>RMB</a:t>
                </a:r>
                <a:r>
                  <a:rPr lang="zh-CN" dirty="0"/>
                  <a:t>）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2754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0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Intellectual Property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Utility model patents</c:v>
                </c:pt>
              </c:strCache>
            </c:strRef>
          </c:tx>
          <c:spPr>
            <a:solidFill>
              <a:srgbClr val="2A6CBF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5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D1-4B47-BCEF-83B06E2FCF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Invention patents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D1-4B47-BCEF-83B06E2FC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9919456"/>
        <c:axId val="929934336"/>
      </c:barChart>
      <c:catAx>
        <c:axId val="9299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9934336"/>
        <c:crosses val="autoZero"/>
        <c:auto val="1"/>
        <c:lblAlgn val="ctr"/>
        <c:lblOffset val="100"/>
        <c:noMultiLvlLbl val="0"/>
      </c:catAx>
      <c:valAx>
        <c:axId val="92993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99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F1D1B4-A0EE-4DDE-ABFF-CEF49CF5806B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+mn-cs"/>
              </a:rPr>
              <a:t>2024/10/16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b="0" dirty="0">
                <a:latin typeface="Verdana" panose="020B0604030504040204" pitchFamily="34" charset="0"/>
                <a:ea typeface="宋体" panose="02010600030101010101" pitchFamily="2" charset="-122"/>
              </a:rPr>
              <a:t>‹#›</a:t>
            </a:fld>
            <a:endParaRPr lang="zh-CN" altLang="en-US" sz="1200" b="0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5554E0-8365-4E73-98C4-6C647C455A2E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+mn-cs"/>
              </a:rPr>
              <a:t>2024/10/16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14350" y="1144588"/>
            <a:ext cx="4889500" cy="366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5163" y="4645025"/>
            <a:ext cx="5314950" cy="439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6462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2E40F6-C854-3EDF-9E68-9D2DBE97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C06B90-3DD2-7745-A3DB-B04943EA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102240-1D49-5EC3-A753-294366018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5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20F88-C2F0-B9CC-0866-173DF728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D2D3A5-BDC5-015D-E4A3-1E9B45ADB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A649DD-7770-B3E0-E18E-428F310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28C322-D1E8-8690-E180-E409A9A4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6A3293-0931-6452-C559-E46472F4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77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2786F7-E099-A397-71FD-4BE04A529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6A2DEF-7ED1-32E1-1DBE-BEA0EBE85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8D0D20-2DDA-76C1-F22E-F3B69F05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13BA2A-D67C-3DAB-4A49-19F8475E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E503CE-4B0B-0521-FF12-60306E20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32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D7BC3-7701-CCBE-2309-B35033383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3E8928-3EF4-F30E-CDA9-2589C8F56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EE347F-4D0D-69EC-CAA4-42FDC7A2C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12ED26-9C6C-F872-8091-C2A6E9E5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8FBACA-9118-7228-3016-D239E0866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6E9D41-7D9F-8EA7-211E-41332A4D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54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9282D-2146-1DA5-9BA2-B02D51A3E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49B03D-87EA-141F-70FB-E730EBEB4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6A8E24-5E72-1C44-63C8-E01BA7E79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FD53D84-0F21-8093-8E3C-10D7D23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BEB108E-0E40-8E0C-E160-30A5EA580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167121F-1FD3-4466-5E17-CB4AC2F0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BB50053-7FF5-31D3-48FA-B42E0C96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ADD4D14-B134-1E1C-C713-6BE774ED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E21B7-6319-B683-4DA9-B3B4C697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305E745-F139-837D-B91C-757020EBE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62CADB-3772-586F-EDF2-A39C80DB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6691620-0733-74CB-2FE3-96FBAD3B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12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51B0371-400F-EC8A-234C-2DFEA05058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54690D6-13FD-3DC0-41D2-46622565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6E3DD-AD52-DCC5-2D0F-BBC2FB17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01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CADFDA-88CB-3E96-6D09-15D4F3BC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0BF36F-1E93-ACA0-DAA8-92A156677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C938C5-DBA9-FEB2-8042-5CD95638C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8B6E9E-D62D-AF4B-FBFC-27582D8E3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B11747-FDCB-76F8-6420-1F2FCE5D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155D95-B0D6-C985-2C49-75229271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47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00263A-68F4-B946-C161-D8490FE2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2BD8A7-C889-1B9E-05E3-639947DF5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E4E8C9-4750-7E9D-3FA1-930B3580C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53D3C9-D1DB-D3F3-7BF3-92DD758993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58626F-824C-1802-55E3-F0FAC290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AF3B2E-FE4F-CCCB-BE26-531B37C7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49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8E193-E50A-AF23-63E9-B075FBE1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CF5268-C2B6-F42A-9B93-0144A68F1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0127FE-8A6F-3A27-718D-78764F01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391F27-3720-99AF-4D0E-88311A27B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48FA17-20AB-019C-82B5-443AD4ED8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7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4A65009-CC54-39A0-AEF3-20C61CC63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D92E49-3BD0-8ACC-EECB-5B3193EB9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0E5086-BC64-786C-3C94-AA65CCE46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BDF164-702E-ED68-6A3B-A6187381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1FF782-505A-B57F-C009-C091E733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802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标题，两项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3434824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BF408-1640-91CA-6542-C6EE47E4F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EB24923-E4FE-D7A5-796C-D867E9A92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BBB03F-6255-E408-A6A9-B4A9325C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83B726-FB73-276C-3A61-6FABDBD0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4548C5-823A-7BFF-3B31-94A94196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957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60550-E7D9-7EB9-F808-DE1AE4F3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9AFA1C-8DA9-2239-DB8D-E7DC237D5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D06F2D-A847-2208-999F-BE3449B6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EAE34D-C950-CDAD-68D0-1A5A5A48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48AC93-46EC-63AC-FCF0-D554897C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163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548174-D825-19B6-7B47-DCE652E44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6B3DCF-19D5-1B2C-2EAF-D87CECC4B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2D5725-05B8-0AFE-AFF1-3D3FB8F8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709D9B-82B4-CEB9-AFAB-26C7EE39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7B1DCC-E6A8-6658-E24F-9387DDE1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66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0ADCAF-3E68-08DF-DD54-C458C99B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DABFCB-086F-0E36-191D-7D1EF2FF2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5A188F-4A77-9E12-2260-5C9D35367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48D870-ED3E-5A71-A50E-136949D6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A4463C-E4E3-799F-4646-9FB6470D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19E487-7AF9-B4F7-9DFB-D40BD777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66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D3D19-1701-973D-3F09-ACB37E1D8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D0C3F3-4A8A-3F8F-FC11-14AA5CA7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F322B6-2511-52AF-B9D0-E2A80601F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EABC2BA-67FF-1684-EF18-7F9586C1B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EE3ABA5-0559-0D6A-1FE3-296EB3CBD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5FA19F9-8BC7-08AE-F03F-17345038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657109B-B3A8-0795-890C-838C74EC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806F060-72EB-C17F-F07E-A272FA36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61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C807EA-C963-E57B-AFAF-B7781A90B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EADD5E9-6E2B-7A10-2336-D13AAC48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E26A55-E4F8-DD4E-FD61-4196BF25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10297D2-08A2-2CB7-664E-98A99F756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270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F6C3623-3127-7E97-DF27-FC28E647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DF8CAD-4E8B-17A4-3A69-E0799830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948F6-4A66-5885-E646-690BB431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213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0ECBF6-1F6D-F1F6-D97F-A4351B4B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E71714-A2EE-C4EF-C397-5A8A6B54F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1A1B96-0CA2-F72A-38E6-DC4CDD1F0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8E2F5A-DA22-DB73-5CA5-F5D211B1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A74A07-C52B-9ADB-19BF-6C50F2C0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54EB41-C461-0547-9158-5C69709C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760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160A4-5BBA-F6C9-90AF-A573F13A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E62944-C1A6-D47A-E744-3329EDFB6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369AFF-6E2A-8EBB-5CB9-537C0FC07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352DDB-AF24-59A4-50A0-6ECFEAA7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F2DF18-16CE-EF13-B8BD-6BABF69A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21F6BD-3BE3-021A-A327-1E3698C1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026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17F91-2238-8DC7-2072-DC1CC743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CB1C76-93B2-A806-1F59-971CDFBF0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67DC13-A8B3-E69D-C034-CE224CD3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A4EC2F-F4A2-1104-991E-BBA6BD7D8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0E892A-BCD2-C0AC-9515-DFFB335B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5069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FA49E0D-2905-050D-8D3F-72CF9C89E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92F5AE-68D4-F867-C05A-B279DCFA3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146C3-CB66-1C36-F167-AA10156E0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7FE64F-A1F6-F991-D5AF-FF6950B8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4D82AD-443D-7EDC-6A19-C666A506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65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841F8B-6478-F475-506C-3FB0386F6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8591F4-C0E2-C6BB-A263-D910D997250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4625"/>
            <a:ext cx="874731" cy="864096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BF9D766-C8E5-4B7C-BE70-E69DBE6F3D2F}"/>
              </a:ext>
            </a:extLst>
          </p:cNvPr>
          <p:cNvCxnSpPr/>
          <p:nvPr userDrawn="1"/>
        </p:nvCxnSpPr>
        <p:spPr>
          <a:xfrm>
            <a:off x="179512" y="908721"/>
            <a:ext cx="8496944" cy="0"/>
          </a:xfrm>
          <a:prstGeom prst="line">
            <a:avLst/>
          </a:prstGeom>
          <a:ln w="12700">
            <a:solidFill>
              <a:srgbClr val="239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75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30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9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8.png"/><Relationship Id="rId5" Type="http://schemas.openxmlformats.org/officeDocument/2006/relationships/tags" Target="../tags/tag7.xml"/><Relationship Id="rId10" Type="http://schemas.openxmlformats.org/officeDocument/2006/relationships/image" Target="../media/image7.png"/><Relationship Id="rId4" Type="http://schemas.openxmlformats.org/officeDocument/2006/relationships/tags" Target="../tags/tag6.xml"/><Relationship Id="rId9" Type="http://schemas.openxmlformats.org/officeDocument/2006/relationships/image" Target="../media/image6.jp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11.xml"/><Relationship Id="rId7" Type="http://schemas.openxmlformats.org/officeDocument/2006/relationships/image" Target="../media/image13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23.jpe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2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1.jpeg"/><Relationship Id="rId5" Type="http://schemas.openxmlformats.org/officeDocument/2006/relationships/tags" Target="../tags/tag16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26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25.png"/><Relationship Id="rId5" Type="http://schemas.openxmlformats.org/officeDocument/2006/relationships/tags" Target="../tags/tag25.xml"/><Relationship Id="rId10" Type="http://schemas.openxmlformats.org/officeDocument/2006/relationships/image" Target="../media/image24.png"/><Relationship Id="rId4" Type="http://schemas.openxmlformats.org/officeDocument/2006/relationships/tags" Target="../tags/tag24.xml"/><Relationship Id="rId9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1.xml"/><Relationship Id="rId7" Type="http://schemas.openxmlformats.org/officeDocument/2006/relationships/image" Target="../media/image27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1.png"/><Relationship Id="rId5" Type="http://schemas.openxmlformats.org/officeDocument/2006/relationships/tags" Target="../tags/tag33.xml"/><Relationship Id="rId10" Type="http://schemas.openxmlformats.org/officeDocument/2006/relationships/image" Target="../media/image30.png"/><Relationship Id="rId4" Type="http://schemas.openxmlformats.org/officeDocument/2006/relationships/tags" Target="../tags/tag32.xml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33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35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image" Target="../media/image36.emf"/><Relationship Id="rId39" Type="http://schemas.openxmlformats.org/officeDocument/2006/relationships/oleObject" Target="../embeddings/oleObject8.bin"/><Relationship Id="rId21" Type="http://schemas.openxmlformats.org/officeDocument/2006/relationships/tags" Target="../tags/tag62.xml"/><Relationship Id="rId34" Type="http://schemas.openxmlformats.org/officeDocument/2006/relationships/image" Target="../media/image40.wmf"/><Relationship Id="rId42" Type="http://schemas.openxmlformats.org/officeDocument/2006/relationships/image" Target="../media/image44.wmf"/><Relationship Id="rId47" Type="http://schemas.openxmlformats.org/officeDocument/2006/relationships/hyperlink" Target="PPT/&#22270;&#29255;17.png" TargetMode="Externa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9" Type="http://schemas.openxmlformats.org/officeDocument/2006/relationships/oleObject" Target="../embeddings/oleObject3.bin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slideLayout" Target="../slideLayouts/slideLayout12.xml"/><Relationship Id="rId32" Type="http://schemas.openxmlformats.org/officeDocument/2006/relationships/image" Target="../media/image39.emf"/><Relationship Id="rId37" Type="http://schemas.openxmlformats.org/officeDocument/2006/relationships/oleObject" Target="../embeddings/oleObject7.bin"/><Relationship Id="rId40" Type="http://schemas.openxmlformats.org/officeDocument/2006/relationships/image" Target="../media/image43.wmf"/><Relationship Id="rId45" Type="http://schemas.openxmlformats.org/officeDocument/2006/relationships/oleObject" Target="../embeddings/oleObject11.bin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image" Target="../media/image37.wmf"/><Relationship Id="rId36" Type="http://schemas.openxmlformats.org/officeDocument/2006/relationships/image" Target="../media/image41.wmf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oleObject" Target="../embeddings/oleObject4.bin"/><Relationship Id="rId44" Type="http://schemas.openxmlformats.org/officeDocument/2006/relationships/image" Target="../media/image45.wmf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oleObject" Target="../embeddings/oleObject2.bin"/><Relationship Id="rId30" Type="http://schemas.openxmlformats.org/officeDocument/2006/relationships/image" Target="../media/image38.wmf"/><Relationship Id="rId35" Type="http://schemas.openxmlformats.org/officeDocument/2006/relationships/oleObject" Target="../embeddings/oleObject6.bin"/><Relationship Id="rId43" Type="http://schemas.openxmlformats.org/officeDocument/2006/relationships/oleObject" Target="../embeddings/oleObject10.bin"/><Relationship Id="rId48" Type="http://schemas.openxmlformats.org/officeDocument/2006/relationships/image" Target="../media/image47.png"/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oleObject" Target="../embeddings/oleObject1.bin"/><Relationship Id="rId33" Type="http://schemas.openxmlformats.org/officeDocument/2006/relationships/oleObject" Target="../embeddings/oleObject5.bin"/><Relationship Id="rId38" Type="http://schemas.openxmlformats.org/officeDocument/2006/relationships/image" Target="../media/image42.emf"/><Relationship Id="rId46" Type="http://schemas.openxmlformats.org/officeDocument/2006/relationships/image" Target="../media/image46.wmf"/><Relationship Id="rId20" Type="http://schemas.openxmlformats.org/officeDocument/2006/relationships/tags" Target="../tags/tag61.xml"/><Relationship Id="rId41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69.xml"/><Relationship Id="rId7" Type="http://schemas.openxmlformats.org/officeDocument/2006/relationships/image" Target="../media/image51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50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7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6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tags" Target="../tags/tag75.xml"/><Relationship Id="rId21" Type="http://schemas.openxmlformats.org/officeDocument/2006/relationships/image" Target="../media/image67.png"/><Relationship Id="rId7" Type="http://schemas.openxmlformats.org/officeDocument/2006/relationships/tags" Target="../tags/tag79.xml"/><Relationship Id="rId12" Type="http://schemas.openxmlformats.org/officeDocument/2006/relationships/slideLayout" Target="../slideLayouts/slideLayout1.xml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tags" Target="../tags/tag74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image" Target="../media/image70.png"/><Relationship Id="rId5" Type="http://schemas.openxmlformats.org/officeDocument/2006/relationships/tags" Target="../tags/tag77.xml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10" Type="http://schemas.openxmlformats.org/officeDocument/2006/relationships/tags" Target="../tags/tag82.xml"/><Relationship Id="rId19" Type="http://schemas.openxmlformats.org/officeDocument/2006/relationships/image" Target="../media/image65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B380EC-6ED5-96D4-5D52-0A08A5789499}"/>
              </a:ext>
            </a:extLst>
          </p:cNvPr>
          <p:cNvSpPr txBox="1"/>
          <p:nvPr/>
        </p:nvSpPr>
        <p:spPr>
          <a:xfrm>
            <a:off x="827584" y="4737720"/>
            <a:ext cx="386076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200" kern="2200" spc="450" dirty="0">
                <a:gradFill flip="none" rotWithShape="1">
                  <a:gsLst>
                    <a:gs pos="0">
                      <a:srgbClr val="0070C0">
                        <a:shade val="30000"/>
                        <a:satMod val="115000"/>
                      </a:srgbClr>
                    </a:gs>
                    <a:gs pos="44000">
                      <a:srgbClr val="0070C0">
                        <a:shade val="67500"/>
                        <a:satMod val="115000"/>
                      </a:srgbClr>
                    </a:gs>
                    <a:gs pos="75000">
                      <a:srgbClr val="00B0F0"/>
                    </a:gs>
                    <a:gs pos="56000">
                      <a:srgbClr val="0070C0">
                        <a:shade val="100000"/>
                        <a:satMod val="115000"/>
                      </a:srgbClr>
                    </a:gs>
                  </a:gsLst>
                  <a:lin ang="18000000" scaled="0"/>
                  <a:tileRect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Company Profile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0569FC69-6A3F-F29F-26C4-5FC7E318DEDE}"/>
              </a:ext>
            </a:extLst>
          </p:cNvPr>
          <p:cNvCxnSpPr>
            <a:cxnSpLocks/>
          </p:cNvCxnSpPr>
          <p:nvPr/>
        </p:nvCxnSpPr>
        <p:spPr>
          <a:xfrm>
            <a:off x="4776386" y="4361440"/>
            <a:ext cx="0" cy="1803864"/>
          </a:xfrm>
          <a:prstGeom prst="line">
            <a:avLst/>
          </a:prstGeom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75EDC3B1-2558-21C2-4F75-E03F73ED00E4}"/>
              </a:ext>
            </a:extLst>
          </p:cNvPr>
          <p:cNvSpPr txBox="1"/>
          <p:nvPr/>
        </p:nvSpPr>
        <p:spPr>
          <a:xfrm>
            <a:off x="4821324" y="4717825"/>
            <a:ext cx="3140354" cy="3231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临海市永恒汽配科技有限公司</a:t>
            </a:r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42D72741-EE60-C155-16A4-4C364E8D5295}"/>
              </a:ext>
            </a:extLst>
          </p:cNvPr>
          <p:cNvSpPr txBox="1"/>
          <p:nvPr/>
        </p:nvSpPr>
        <p:spPr>
          <a:xfrm>
            <a:off x="4821324" y="4361440"/>
            <a:ext cx="273927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</a:t>
            </a:r>
            <a:r>
              <a:rPr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pecialization</a:t>
            </a:r>
            <a:r>
              <a:rPr lang="zh-CN" altLang="en-US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| Q</a:t>
            </a:r>
            <a:r>
              <a:rPr lang="zh-CN" altLang="en-US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uality </a:t>
            </a:r>
            <a:r>
              <a:rPr lang="en-US" altLang="zh-CN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| S</a:t>
            </a:r>
            <a:r>
              <a:rPr lang="zh-CN" altLang="zh-CN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ervice</a:t>
            </a:r>
          </a:p>
        </p:txBody>
      </p:sp>
      <p:sp>
        <p:nvSpPr>
          <p:cNvPr id="6" name="文本框 45">
            <a:extLst>
              <a:ext uri="{FF2B5EF4-FFF2-40B4-BE49-F238E27FC236}">
                <a16:creationId xmlns:a16="http://schemas.microsoft.com/office/drawing/2014/main" id="{802CCB17-52C1-78EB-5D6D-07FDD4003E4A}"/>
              </a:ext>
            </a:extLst>
          </p:cNvPr>
          <p:cNvSpPr txBox="1"/>
          <p:nvPr/>
        </p:nvSpPr>
        <p:spPr>
          <a:xfrm>
            <a:off x="4797252" y="5013176"/>
            <a:ext cx="3799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Linhai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yongheng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Auto Parts Technology Co., Ltd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7" name="文本框 45">
            <a:extLst>
              <a:ext uri="{FF2B5EF4-FFF2-40B4-BE49-F238E27FC236}">
                <a16:creationId xmlns:a16="http://schemas.microsoft.com/office/drawing/2014/main" id="{7381B191-1417-D262-683B-7ADA8EFC4A7F}"/>
              </a:ext>
            </a:extLst>
          </p:cNvPr>
          <p:cNvSpPr txBox="1"/>
          <p:nvPr/>
        </p:nvSpPr>
        <p:spPr>
          <a:xfrm>
            <a:off x="4833697" y="5313876"/>
            <a:ext cx="36527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00" b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Arial" panose="020B0604020202020204" pitchFamily="34" charset="0"/>
              </a:rPr>
              <a:t>No. 1289, </a:t>
            </a:r>
            <a:r>
              <a:rPr lang="en-US" altLang="zh-CN" dirty="0" err="1">
                <a:sym typeface="Arial" panose="020B0604020202020204" pitchFamily="34" charset="0"/>
              </a:rPr>
              <a:t>Huifeng</a:t>
            </a:r>
            <a:r>
              <a:rPr lang="en-US" altLang="zh-CN" dirty="0">
                <a:sym typeface="Arial" panose="020B0604020202020204" pitchFamily="34" charset="0"/>
              </a:rPr>
              <a:t> South Road, Jiangnan District, </a:t>
            </a:r>
            <a:r>
              <a:rPr lang="en-US" altLang="zh-CN" dirty="0" err="1">
                <a:sym typeface="Arial" panose="020B0604020202020204" pitchFamily="34" charset="0"/>
              </a:rPr>
              <a:t>Linhai</a:t>
            </a:r>
            <a:r>
              <a:rPr lang="en-US" altLang="zh-CN" dirty="0">
                <a:sym typeface="Arial" panose="020B0604020202020204" pitchFamily="34" charset="0"/>
              </a:rPr>
              <a:t> City, Taizhou City, Zhejiang Province, China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83AF502-0B7E-EF31-A582-DF467BC7074A}"/>
              </a:ext>
            </a:extLst>
          </p:cNvPr>
          <p:cNvSpPr/>
          <p:nvPr/>
        </p:nvSpPr>
        <p:spPr>
          <a:xfrm>
            <a:off x="1606115" y="404902"/>
            <a:ext cx="3085116" cy="3109058"/>
          </a:xfrm>
          <a:prstGeom prst="ellipse">
            <a:avLst/>
          </a:prstGeom>
          <a:solidFill>
            <a:schemeClr val="bg1"/>
          </a:solid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2700000" scaled="0"/>
            </a:gradFill>
          </a:ln>
          <a:effectLst>
            <a:outerShdw blurRad="190500" dist="635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pic>
        <p:nvPicPr>
          <p:cNvPr id="9" name="图片 8" descr="connector_1">
            <a:extLst>
              <a:ext uri="{FF2B5EF4-FFF2-40B4-BE49-F238E27FC236}">
                <a16:creationId xmlns:a16="http://schemas.microsoft.com/office/drawing/2014/main" id="{95CFD21F-0492-79C6-C45C-E0E2C634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944" y="1052736"/>
            <a:ext cx="2206783" cy="15605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30E6DC6-A6A6-802D-B840-3449F7BC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924" y="697767"/>
            <a:ext cx="2649006" cy="21015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9DC466E-0960-E9DD-2188-53DCEFAEB7B7}"/>
              </a:ext>
            </a:extLst>
          </p:cNvPr>
          <p:cNvSpPr txBox="1"/>
          <p:nvPr/>
        </p:nvSpPr>
        <p:spPr>
          <a:xfrm>
            <a:off x="4849191" y="5703639"/>
            <a:ext cx="3212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0" dirty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rPr>
              <a:t>Email: Nicole@automotivequickconnect.com</a:t>
            </a:r>
          </a:p>
          <a:p>
            <a:r>
              <a:rPr lang="en-US" altLang="zh-CN" sz="1200" b="0" dirty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rPr>
              <a:t>Website: www.automotivequickconnect.com</a:t>
            </a:r>
            <a:endParaRPr lang="zh-CN" altLang="en-US" sz="1200" b="0" dirty="0">
              <a:solidFill>
                <a:srgbClr val="0070C0"/>
              </a:solidFill>
              <a:ea typeface="方正细圆简体" panose="03000509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16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5BE9D2-D0BA-B1DB-8663-996CF9363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157192"/>
            <a:ext cx="1656184" cy="1313879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BEFEB33-D6AE-D6CC-AD3A-26F59BCDBC12}"/>
              </a:ext>
            </a:extLst>
          </p:cNvPr>
          <p:cNvCxnSpPr>
            <a:cxnSpLocks/>
          </p:cNvCxnSpPr>
          <p:nvPr/>
        </p:nvCxnSpPr>
        <p:spPr>
          <a:xfrm>
            <a:off x="3563888" y="1887657"/>
            <a:ext cx="494346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EFCD7FF7-A758-D88C-0166-F20352620FF7}"/>
              </a:ext>
            </a:extLst>
          </p:cNvPr>
          <p:cNvSpPr txBox="1"/>
          <p:nvPr/>
        </p:nvSpPr>
        <p:spPr>
          <a:xfrm>
            <a:off x="3923928" y="1345796"/>
            <a:ext cx="224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DD5E5A7-8C88-FF6F-1F57-D1EAE469C3FE}"/>
              </a:ext>
            </a:extLst>
          </p:cNvPr>
          <p:cNvSpPr/>
          <p:nvPr/>
        </p:nvSpPr>
        <p:spPr>
          <a:xfrm>
            <a:off x="3779912" y="2636912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Company Profile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6A84672-F40F-CF4F-AA01-61B91D33720B}"/>
              </a:ext>
            </a:extLst>
          </p:cNvPr>
          <p:cNvGrpSpPr/>
          <p:nvPr/>
        </p:nvGrpSpPr>
        <p:grpSpPr>
          <a:xfrm>
            <a:off x="827584" y="1177370"/>
            <a:ext cx="1714024" cy="1721460"/>
            <a:chOff x="2797588" y="1899579"/>
            <a:chExt cx="1095494" cy="1095494"/>
          </a:xfrm>
          <a:effectLst>
            <a:outerShdw blurRad="1905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DE8F9DB-C123-8FF9-518F-63CA59A468E9}"/>
                </a:ext>
              </a:extLst>
            </p:cNvPr>
            <p:cNvSpPr/>
            <p:nvPr/>
          </p:nvSpPr>
          <p:spPr>
            <a:xfrm>
              <a:off x="2797588" y="1899579"/>
              <a:ext cx="1095494" cy="1095494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9000">
                  <a:srgbClr val="2B4FAD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椭圆 32">
              <a:extLst>
                <a:ext uri="{FF2B5EF4-FFF2-40B4-BE49-F238E27FC236}">
                  <a16:creationId xmlns:a16="http://schemas.microsoft.com/office/drawing/2014/main" id="{9F463721-13E2-0C33-F865-DC7BA1262052}"/>
                </a:ext>
              </a:extLst>
            </p:cNvPr>
            <p:cNvSpPr/>
            <p:nvPr/>
          </p:nvSpPr>
          <p:spPr>
            <a:xfrm>
              <a:off x="3069503" y="2203606"/>
              <a:ext cx="513564" cy="522278"/>
            </a:xfrm>
            <a:custGeom>
              <a:avLst/>
              <a:gdLst>
                <a:gd name="connsiteX0" fmla="*/ 78191 w 326253"/>
                <a:gd name="connsiteY0" fmla="*/ 141987 h 331788"/>
                <a:gd name="connsiteX1" fmla="*/ 93695 w 326253"/>
                <a:gd name="connsiteY1" fmla="*/ 171683 h 331788"/>
                <a:gd name="connsiteX2" fmla="*/ 80775 w 326253"/>
                <a:gd name="connsiteY2" fmla="*/ 215583 h 331788"/>
                <a:gd name="connsiteX3" fmla="*/ 159586 w 326253"/>
                <a:gd name="connsiteY3" fmla="*/ 183304 h 331788"/>
                <a:gd name="connsiteX4" fmla="*/ 172506 w 326253"/>
                <a:gd name="connsiteY4" fmla="*/ 171683 h 331788"/>
                <a:gd name="connsiteX5" fmla="*/ 194470 w 326253"/>
                <a:gd name="connsiteY5" fmla="*/ 192342 h 331788"/>
                <a:gd name="connsiteX6" fmla="*/ 181550 w 326253"/>
                <a:gd name="connsiteY6" fmla="*/ 285306 h 331788"/>
                <a:gd name="connsiteX7" fmla="*/ 181550 w 326253"/>
                <a:gd name="connsiteY7" fmla="*/ 286597 h 331788"/>
                <a:gd name="connsiteX8" fmla="*/ 194470 w 326253"/>
                <a:gd name="connsiteY8" fmla="*/ 304674 h 331788"/>
                <a:gd name="connsiteX9" fmla="*/ 195762 w 326253"/>
                <a:gd name="connsiteY9" fmla="*/ 304674 h 331788"/>
                <a:gd name="connsiteX10" fmla="*/ 209974 w 326253"/>
                <a:gd name="connsiteY10" fmla="*/ 286597 h 331788"/>
                <a:gd name="connsiteX11" fmla="*/ 209974 w 326253"/>
                <a:gd name="connsiteY11" fmla="*/ 285306 h 331788"/>
                <a:gd name="connsiteX12" fmla="*/ 197054 w 326253"/>
                <a:gd name="connsiteY12" fmla="*/ 192342 h 331788"/>
                <a:gd name="connsiteX13" fmla="*/ 217726 w 326253"/>
                <a:gd name="connsiteY13" fmla="*/ 171683 h 331788"/>
                <a:gd name="connsiteX14" fmla="*/ 230646 w 326253"/>
                <a:gd name="connsiteY14" fmla="*/ 183304 h 331788"/>
                <a:gd name="connsiteX15" fmla="*/ 261654 w 326253"/>
                <a:gd name="connsiteY15" fmla="*/ 196216 h 331788"/>
                <a:gd name="connsiteX16" fmla="*/ 308165 w 326253"/>
                <a:gd name="connsiteY16" fmla="*/ 255609 h 331788"/>
                <a:gd name="connsiteX17" fmla="*/ 324961 w 326253"/>
                <a:gd name="connsiteY17" fmla="*/ 295635 h 331788"/>
                <a:gd name="connsiteX18" fmla="*/ 326253 w 326253"/>
                <a:gd name="connsiteY18" fmla="*/ 304674 h 331788"/>
                <a:gd name="connsiteX19" fmla="*/ 321085 w 326253"/>
                <a:gd name="connsiteY19" fmla="*/ 331788 h 331788"/>
                <a:gd name="connsiteX20" fmla="*/ 271990 w 326253"/>
                <a:gd name="connsiteY20" fmla="*/ 331788 h 331788"/>
                <a:gd name="connsiteX21" fmla="*/ 279742 w 326253"/>
                <a:gd name="connsiteY21" fmla="*/ 304674 h 331788"/>
                <a:gd name="connsiteX22" fmla="*/ 268114 w 326253"/>
                <a:gd name="connsiteY22" fmla="*/ 278850 h 331788"/>
                <a:gd name="connsiteX23" fmla="*/ 268114 w 326253"/>
                <a:gd name="connsiteY23" fmla="*/ 331788 h 331788"/>
                <a:gd name="connsiteX24" fmla="*/ 122119 w 326253"/>
                <a:gd name="connsiteY24" fmla="*/ 331788 h 331788"/>
                <a:gd name="connsiteX25" fmla="*/ 122119 w 326253"/>
                <a:gd name="connsiteY25" fmla="*/ 250445 h 331788"/>
                <a:gd name="connsiteX26" fmla="*/ 56227 w 326253"/>
                <a:gd name="connsiteY26" fmla="*/ 267230 h 331788"/>
                <a:gd name="connsiteX27" fmla="*/ 35555 w 326253"/>
                <a:gd name="connsiteY27" fmla="*/ 256900 h 331788"/>
                <a:gd name="connsiteX28" fmla="*/ 38139 w 326253"/>
                <a:gd name="connsiteY28" fmla="*/ 193633 h 331788"/>
                <a:gd name="connsiteX29" fmla="*/ 49767 w 326253"/>
                <a:gd name="connsiteY29" fmla="*/ 156189 h 331788"/>
                <a:gd name="connsiteX30" fmla="*/ 78191 w 326253"/>
                <a:gd name="connsiteY30" fmla="*/ 141987 h 331788"/>
                <a:gd name="connsiteX31" fmla="*/ 99575 w 326253"/>
                <a:gd name="connsiteY31" fmla="*/ 82184 h 331788"/>
                <a:gd name="connsiteX32" fmla="*/ 116954 w 326253"/>
                <a:gd name="connsiteY32" fmla="*/ 90732 h 331788"/>
                <a:gd name="connsiteX33" fmla="*/ 116954 w 326253"/>
                <a:gd name="connsiteY33" fmla="*/ 95617 h 331788"/>
                <a:gd name="connsiteX34" fmla="*/ 114281 w 326253"/>
                <a:gd name="connsiteY34" fmla="*/ 96838 h 331788"/>
                <a:gd name="connsiteX35" fmla="*/ 112944 w 326253"/>
                <a:gd name="connsiteY35" fmla="*/ 96838 h 331788"/>
                <a:gd name="connsiteX36" fmla="*/ 95565 w 326253"/>
                <a:gd name="connsiteY36" fmla="*/ 87069 h 331788"/>
                <a:gd name="connsiteX37" fmla="*/ 94228 w 326253"/>
                <a:gd name="connsiteY37" fmla="*/ 83405 h 331788"/>
                <a:gd name="connsiteX38" fmla="*/ 99575 w 326253"/>
                <a:gd name="connsiteY38" fmla="*/ 82184 h 331788"/>
                <a:gd name="connsiteX39" fmla="*/ 24452 w 326253"/>
                <a:gd name="connsiteY39" fmla="*/ 82184 h 331788"/>
                <a:gd name="connsiteX40" fmla="*/ 29391 w 326253"/>
                <a:gd name="connsiteY40" fmla="*/ 83405 h 331788"/>
                <a:gd name="connsiteX41" fmla="*/ 28157 w 326253"/>
                <a:gd name="connsiteY41" fmla="*/ 87069 h 331788"/>
                <a:gd name="connsiteX42" fmla="*/ 12105 w 326253"/>
                <a:gd name="connsiteY42" fmla="*/ 96838 h 331788"/>
                <a:gd name="connsiteX43" fmla="*/ 10870 w 326253"/>
                <a:gd name="connsiteY43" fmla="*/ 96838 h 331788"/>
                <a:gd name="connsiteX44" fmla="*/ 7166 w 326253"/>
                <a:gd name="connsiteY44" fmla="*/ 95617 h 331788"/>
                <a:gd name="connsiteX45" fmla="*/ 8400 w 326253"/>
                <a:gd name="connsiteY45" fmla="*/ 90732 h 331788"/>
                <a:gd name="connsiteX46" fmla="*/ 24452 w 326253"/>
                <a:gd name="connsiteY46" fmla="*/ 82184 h 331788"/>
                <a:gd name="connsiteX47" fmla="*/ 59100 w 326253"/>
                <a:gd name="connsiteY47" fmla="*/ 61913 h 331788"/>
                <a:gd name="connsiteX48" fmla="*/ 57739 w 326253"/>
                <a:gd name="connsiteY48" fmla="*/ 63274 h 331788"/>
                <a:gd name="connsiteX49" fmla="*/ 56378 w 326253"/>
                <a:gd name="connsiteY49" fmla="*/ 64635 h 331788"/>
                <a:gd name="connsiteX50" fmla="*/ 61821 w 326253"/>
                <a:gd name="connsiteY50" fmla="*/ 90488 h 331788"/>
                <a:gd name="connsiteX51" fmla="*/ 65903 w 326253"/>
                <a:gd name="connsiteY51" fmla="*/ 64635 h 331788"/>
                <a:gd name="connsiteX52" fmla="*/ 65903 w 326253"/>
                <a:gd name="connsiteY52" fmla="*/ 63274 h 331788"/>
                <a:gd name="connsiteX53" fmla="*/ 64543 w 326253"/>
                <a:gd name="connsiteY53" fmla="*/ 61913 h 331788"/>
                <a:gd name="connsiteX54" fmla="*/ 63182 w 326253"/>
                <a:gd name="connsiteY54" fmla="*/ 63274 h 331788"/>
                <a:gd name="connsiteX55" fmla="*/ 61821 w 326253"/>
                <a:gd name="connsiteY55" fmla="*/ 63274 h 331788"/>
                <a:gd name="connsiteX56" fmla="*/ 60460 w 326253"/>
                <a:gd name="connsiteY56" fmla="*/ 63274 h 331788"/>
                <a:gd name="connsiteX57" fmla="*/ 59100 w 326253"/>
                <a:gd name="connsiteY57" fmla="*/ 61913 h 331788"/>
                <a:gd name="connsiteX58" fmla="*/ 121089 w 326253"/>
                <a:gd name="connsiteY58" fmla="*/ 49213 h 331788"/>
                <a:gd name="connsiteX59" fmla="*/ 124944 w 326253"/>
                <a:gd name="connsiteY59" fmla="*/ 53381 h 331788"/>
                <a:gd name="connsiteX60" fmla="*/ 122374 w 326253"/>
                <a:gd name="connsiteY60" fmla="*/ 57548 h 331788"/>
                <a:gd name="connsiteX61" fmla="*/ 104382 w 326253"/>
                <a:gd name="connsiteY61" fmla="*/ 60326 h 331788"/>
                <a:gd name="connsiteX62" fmla="*/ 103097 w 326253"/>
                <a:gd name="connsiteY62" fmla="*/ 60326 h 331788"/>
                <a:gd name="connsiteX63" fmla="*/ 100526 w 326253"/>
                <a:gd name="connsiteY63" fmla="*/ 57548 h 331788"/>
                <a:gd name="connsiteX64" fmla="*/ 103097 w 326253"/>
                <a:gd name="connsiteY64" fmla="*/ 53381 h 331788"/>
                <a:gd name="connsiteX65" fmla="*/ 121089 w 326253"/>
                <a:gd name="connsiteY65" fmla="*/ 49213 h 331788"/>
                <a:gd name="connsiteX66" fmla="*/ 4308 w 326253"/>
                <a:gd name="connsiteY66" fmla="*/ 49213 h 331788"/>
                <a:gd name="connsiteX67" fmla="*/ 22088 w 326253"/>
                <a:gd name="connsiteY67" fmla="*/ 53381 h 331788"/>
                <a:gd name="connsiteX68" fmla="*/ 24628 w 326253"/>
                <a:gd name="connsiteY68" fmla="*/ 57548 h 331788"/>
                <a:gd name="connsiteX69" fmla="*/ 22088 w 326253"/>
                <a:gd name="connsiteY69" fmla="*/ 60326 h 331788"/>
                <a:gd name="connsiteX70" fmla="*/ 20818 w 326253"/>
                <a:gd name="connsiteY70" fmla="*/ 60326 h 331788"/>
                <a:gd name="connsiteX71" fmla="*/ 3038 w 326253"/>
                <a:gd name="connsiteY71" fmla="*/ 57548 h 331788"/>
                <a:gd name="connsiteX72" fmla="*/ 498 w 326253"/>
                <a:gd name="connsiteY72" fmla="*/ 53381 h 331788"/>
                <a:gd name="connsiteX73" fmla="*/ 4308 w 326253"/>
                <a:gd name="connsiteY73" fmla="*/ 49213 h 331788"/>
                <a:gd name="connsiteX74" fmla="*/ 62728 w 326253"/>
                <a:gd name="connsiteY74" fmla="*/ 41275 h 331788"/>
                <a:gd name="connsiteX75" fmla="*/ 40503 w 326253"/>
                <a:gd name="connsiteY75" fmla="*/ 60552 h 331788"/>
                <a:gd name="connsiteX76" fmla="*/ 47040 w 326253"/>
                <a:gd name="connsiteY76" fmla="*/ 78544 h 331788"/>
                <a:gd name="connsiteX77" fmla="*/ 54884 w 326253"/>
                <a:gd name="connsiteY77" fmla="*/ 95250 h 331788"/>
                <a:gd name="connsiteX78" fmla="*/ 58806 w 326253"/>
                <a:gd name="connsiteY78" fmla="*/ 95250 h 331788"/>
                <a:gd name="connsiteX79" fmla="*/ 53577 w 326253"/>
                <a:gd name="connsiteY79" fmla="*/ 65692 h 331788"/>
                <a:gd name="connsiteX80" fmla="*/ 54884 w 326253"/>
                <a:gd name="connsiteY80" fmla="*/ 60552 h 331788"/>
                <a:gd name="connsiteX81" fmla="*/ 60114 w 326253"/>
                <a:gd name="connsiteY81" fmla="*/ 59267 h 331788"/>
                <a:gd name="connsiteX82" fmla="*/ 62728 w 326253"/>
                <a:gd name="connsiteY82" fmla="*/ 59267 h 331788"/>
                <a:gd name="connsiteX83" fmla="*/ 65343 w 326253"/>
                <a:gd name="connsiteY83" fmla="*/ 59267 h 331788"/>
                <a:gd name="connsiteX84" fmla="*/ 70572 w 326253"/>
                <a:gd name="connsiteY84" fmla="*/ 60552 h 331788"/>
                <a:gd name="connsiteX85" fmla="*/ 71880 w 326253"/>
                <a:gd name="connsiteY85" fmla="*/ 65692 h 331788"/>
                <a:gd name="connsiteX86" fmla="*/ 66650 w 326253"/>
                <a:gd name="connsiteY86" fmla="*/ 95250 h 331788"/>
                <a:gd name="connsiteX87" fmla="*/ 69265 w 326253"/>
                <a:gd name="connsiteY87" fmla="*/ 95250 h 331788"/>
                <a:gd name="connsiteX88" fmla="*/ 77109 w 326253"/>
                <a:gd name="connsiteY88" fmla="*/ 78544 h 331788"/>
                <a:gd name="connsiteX89" fmla="*/ 84953 w 326253"/>
                <a:gd name="connsiteY89" fmla="*/ 60552 h 331788"/>
                <a:gd name="connsiteX90" fmla="*/ 62728 w 326253"/>
                <a:gd name="connsiteY90" fmla="*/ 41275 h 331788"/>
                <a:gd name="connsiteX91" fmla="*/ 62728 w 326253"/>
                <a:gd name="connsiteY91" fmla="*/ 33338 h 331788"/>
                <a:gd name="connsiteX92" fmla="*/ 91303 w 326253"/>
                <a:gd name="connsiteY92" fmla="*/ 60395 h 331788"/>
                <a:gd name="connsiteX93" fmla="*/ 83510 w 326253"/>
                <a:gd name="connsiteY93" fmla="*/ 82298 h 331788"/>
                <a:gd name="connsiteX94" fmla="*/ 77016 w 326253"/>
                <a:gd name="connsiteY94" fmla="*/ 99047 h 331788"/>
                <a:gd name="connsiteX95" fmla="*/ 75717 w 326253"/>
                <a:gd name="connsiteY95" fmla="*/ 111931 h 331788"/>
                <a:gd name="connsiteX96" fmla="*/ 73119 w 326253"/>
                <a:gd name="connsiteY96" fmla="*/ 115796 h 331788"/>
                <a:gd name="connsiteX97" fmla="*/ 70521 w 326253"/>
                <a:gd name="connsiteY97" fmla="*/ 115796 h 331788"/>
                <a:gd name="connsiteX98" fmla="*/ 62728 w 326253"/>
                <a:gd name="connsiteY98" fmla="*/ 122238 h 331788"/>
                <a:gd name="connsiteX99" fmla="*/ 54935 w 326253"/>
                <a:gd name="connsiteY99" fmla="*/ 115796 h 331788"/>
                <a:gd name="connsiteX100" fmla="*/ 52337 w 326253"/>
                <a:gd name="connsiteY100" fmla="*/ 115796 h 331788"/>
                <a:gd name="connsiteX101" fmla="*/ 48441 w 326253"/>
                <a:gd name="connsiteY101" fmla="*/ 111931 h 331788"/>
                <a:gd name="connsiteX102" fmla="*/ 48441 w 326253"/>
                <a:gd name="connsiteY102" fmla="*/ 99047 h 331788"/>
                <a:gd name="connsiteX103" fmla="*/ 41946 w 326253"/>
                <a:gd name="connsiteY103" fmla="*/ 82298 h 331788"/>
                <a:gd name="connsiteX104" fmla="*/ 34153 w 326253"/>
                <a:gd name="connsiteY104" fmla="*/ 60395 h 331788"/>
                <a:gd name="connsiteX105" fmla="*/ 62728 w 326253"/>
                <a:gd name="connsiteY105" fmla="*/ 33338 h 331788"/>
                <a:gd name="connsiteX106" fmla="*/ 195140 w 326253"/>
                <a:gd name="connsiteY106" fmla="*/ 26988 h 331788"/>
                <a:gd name="connsiteX107" fmla="*/ 254816 w 326253"/>
                <a:gd name="connsiteY107" fmla="*/ 86198 h 331788"/>
                <a:gd name="connsiteX108" fmla="*/ 195140 w 326253"/>
                <a:gd name="connsiteY108" fmla="*/ 169863 h 331788"/>
                <a:gd name="connsiteX109" fmla="*/ 134166 w 326253"/>
                <a:gd name="connsiteY109" fmla="*/ 86198 h 331788"/>
                <a:gd name="connsiteX110" fmla="*/ 195140 w 326253"/>
                <a:gd name="connsiteY110" fmla="*/ 26988 h 331788"/>
                <a:gd name="connsiteX111" fmla="*/ 103011 w 326253"/>
                <a:gd name="connsiteY111" fmla="*/ 14288 h 331788"/>
                <a:gd name="connsiteX112" fmla="*/ 104301 w 326253"/>
                <a:gd name="connsiteY112" fmla="*/ 19448 h 331788"/>
                <a:gd name="connsiteX113" fmla="*/ 91403 w 326253"/>
                <a:gd name="connsiteY113" fmla="*/ 33636 h 331788"/>
                <a:gd name="connsiteX114" fmla="*/ 88823 w 326253"/>
                <a:gd name="connsiteY114" fmla="*/ 34926 h 331788"/>
                <a:gd name="connsiteX115" fmla="*/ 87533 w 326253"/>
                <a:gd name="connsiteY115" fmla="*/ 34926 h 331788"/>
                <a:gd name="connsiteX116" fmla="*/ 86243 w 326253"/>
                <a:gd name="connsiteY116" fmla="*/ 29767 h 331788"/>
                <a:gd name="connsiteX117" fmla="*/ 99142 w 326253"/>
                <a:gd name="connsiteY117" fmla="*/ 15578 h 331788"/>
                <a:gd name="connsiteX118" fmla="*/ 103011 w 326253"/>
                <a:gd name="connsiteY118" fmla="*/ 14288 h 331788"/>
                <a:gd name="connsiteX119" fmla="*/ 21136 w 326253"/>
                <a:gd name="connsiteY119" fmla="*/ 14288 h 331788"/>
                <a:gd name="connsiteX120" fmla="*/ 26216 w 326253"/>
                <a:gd name="connsiteY120" fmla="*/ 15578 h 331788"/>
                <a:gd name="connsiteX121" fmla="*/ 37646 w 326253"/>
                <a:gd name="connsiteY121" fmla="*/ 29767 h 331788"/>
                <a:gd name="connsiteX122" fmla="*/ 37646 w 326253"/>
                <a:gd name="connsiteY122" fmla="*/ 34926 h 331788"/>
                <a:gd name="connsiteX123" fmla="*/ 35106 w 326253"/>
                <a:gd name="connsiteY123" fmla="*/ 34926 h 331788"/>
                <a:gd name="connsiteX124" fmla="*/ 32566 w 326253"/>
                <a:gd name="connsiteY124" fmla="*/ 33636 h 331788"/>
                <a:gd name="connsiteX125" fmla="*/ 21136 w 326253"/>
                <a:gd name="connsiteY125" fmla="*/ 19448 h 331788"/>
                <a:gd name="connsiteX126" fmla="*/ 19866 w 326253"/>
                <a:gd name="connsiteY126" fmla="*/ 16868 h 331788"/>
                <a:gd name="connsiteX127" fmla="*/ 21136 w 326253"/>
                <a:gd name="connsiteY127" fmla="*/ 14288 h 331788"/>
                <a:gd name="connsiteX128" fmla="*/ 61935 w 326253"/>
                <a:gd name="connsiteY128" fmla="*/ 0 h 331788"/>
                <a:gd name="connsiteX129" fmla="*/ 65904 w 326253"/>
                <a:gd name="connsiteY129" fmla="*/ 4048 h 331788"/>
                <a:gd name="connsiteX130" fmla="*/ 65904 w 326253"/>
                <a:gd name="connsiteY130" fmla="*/ 22940 h 331788"/>
                <a:gd name="connsiteX131" fmla="*/ 61935 w 326253"/>
                <a:gd name="connsiteY131" fmla="*/ 26988 h 331788"/>
                <a:gd name="connsiteX132" fmla="*/ 59289 w 326253"/>
                <a:gd name="connsiteY132" fmla="*/ 25639 h 331788"/>
                <a:gd name="connsiteX133" fmla="*/ 57966 w 326253"/>
                <a:gd name="connsiteY133" fmla="*/ 22940 h 331788"/>
                <a:gd name="connsiteX134" fmla="*/ 57966 w 326253"/>
                <a:gd name="connsiteY134" fmla="*/ 4048 h 331788"/>
                <a:gd name="connsiteX135" fmla="*/ 61935 w 326253"/>
                <a:gd name="connsiteY13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26253" h="331788">
                  <a:moveTo>
                    <a:pt x="78191" y="141987"/>
                  </a:moveTo>
                  <a:cubicBezTo>
                    <a:pt x="91111" y="145860"/>
                    <a:pt x="97571" y="158772"/>
                    <a:pt x="93695" y="171683"/>
                  </a:cubicBezTo>
                  <a:cubicBezTo>
                    <a:pt x="88527" y="187177"/>
                    <a:pt x="83359" y="202671"/>
                    <a:pt x="80775" y="215583"/>
                  </a:cubicBezTo>
                  <a:cubicBezTo>
                    <a:pt x="101447" y="209127"/>
                    <a:pt x="159586" y="183304"/>
                    <a:pt x="159586" y="183304"/>
                  </a:cubicBezTo>
                  <a:cubicBezTo>
                    <a:pt x="159586" y="183304"/>
                    <a:pt x="159586" y="183304"/>
                    <a:pt x="172506" y="171683"/>
                  </a:cubicBezTo>
                  <a:cubicBezTo>
                    <a:pt x="172506" y="171683"/>
                    <a:pt x="172506" y="171683"/>
                    <a:pt x="194470" y="192342"/>
                  </a:cubicBezTo>
                  <a:cubicBezTo>
                    <a:pt x="194470" y="192342"/>
                    <a:pt x="194470" y="192342"/>
                    <a:pt x="181550" y="285306"/>
                  </a:cubicBezTo>
                  <a:cubicBezTo>
                    <a:pt x="181550" y="285306"/>
                    <a:pt x="181550" y="285306"/>
                    <a:pt x="181550" y="286597"/>
                  </a:cubicBezTo>
                  <a:cubicBezTo>
                    <a:pt x="181550" y="286597"/>
                    <a:pt x="181550" y="286597"/>
                    <a:pt x="194470" y="304674"/>
                  </a:cubicBezTo>
                  <a:cubicBezTo>
                    <a:pt x="194470" y="304674"/>
                    <a:pt x="194470" y="304674"/>
                    <a:pt x="195762" y="304674"/>
                  </a:cubicBezTo>
                  <a:cubicBezTo>
                    <a:pt x="195762" y="304674"/>
                    <a:pt x="195762" y="304674"/>
                    <a:pt x="209974" y="286597"/>
                  </a:cubicBezTo>
                  <a:cubicBezTo>
                    <a:pt x="209974" y="285306"/>
                    <a:pt x="209974" y="285306"/>
                    <a:pt x="209974" y="285306"/>
                  </a:cubicBezTo>
                  <a:cubicBezTo>
                    <a:pt x="209974" y="285306"/>
                    <a:pt x="209974" y="285306"/>
                    <a:pt x="197054" y="192342"/>
                  </a:cubicBezTo>
                  <a:cubicBezTo>
                    <a:pt x="197054" y="192342"/>
                    <a:pt x="197054" y="192342"/>
                    <a:pt x="217726" y="171683"/>
                  </a:cubicBezTo>
                  <a:cubicBezTo>
                    <a:pt x="217726" y="171683"/>
                    <a:pt x="217726" y="171683"/>
                    <a:pt x="230646" y="183304"/>
                  </a:cubicBezTo>
                  <a:cubicBezTo>
                    <a:pt x="230646" y="183304"/>
                    <a:pt x="261654" y="196216"/>
                    <a:pt x="261654" y="196216"/>
                  </a:cubicBezTo>
                  <a:cubicBezTo>
                    <a:pt x="278450" y="205254"/>
                    <a:pt x="293953" y="223330"/>
                    <a:pt x="308165" y="255609"/>
                  </a:cubicBezTo>
                  <a:cubicBezTo>
                    <a:pt x="318501" y="276268"/>
                    <a:pt x="324961" y="294344"/>
                    <a:pt x="324961" y="295635"/>
                  </a:cubicBezTo>
                  <a:cubicBezTo>
                    <a:pt x="326253" y="298218"/>
                    <a:pt x="326253" y="300800"/>
                    <a:pt x="326253" y="304674"/>
                  </a:cubicBezTo>
                  <a:cubicBezTo>
                    <a:pt x="326253" y="305965"/>
                    <a:pt x="324961" y="316294"/>
                    <a:pt x="321085" y="331788"/>
                  </a:cubicBezTo>
                  <a:cubicBezTo>
                    <a:pt x="321085" y="331788"/>
                    <a:pt x="321085" y="331788"/>
                    <a:pt x="271990" y="331788"/>
                  </a:cubicBezTo>
                  <a:cubicBezTo>
                    <a:pt x="275866" y="318876"/>
                    <a:pt x="278450" y="309838"/>
                    <a:pt x="279742" y="304674"/>
                  </a:cubicBezTo>
                  <a:cubicBezTo>
                    <a:pt x="277158" y="299509"/>
                    <a:pt x="273282" y="289180"/>
                    <a:pt x="268114" y="278850"/>
                  </a:cubicBezTo>
                  <a:cubicBezTo>
                    <a:pt x="268114" y="278850"/>
                    <a:pt x="268114" y="278850"/>
                    <a:pt x="268114" y="331788"/>
                  </a:cubicBezTo>
                  <a:cubicBezTo>
                    <a:pt x="268114" y="331788"/>
                    <a:pt x="268114" y="331788"/>
                    <a:pt x="122119" y="331788"/>
                  </a:cubicBezTo>
                  <a:cubicBezTo>
                    <a:pt x="122119" y="331788"/>
                    <a:pt x="122119" y="331788"/>
                    <a:pt x="122119" y="250445"/>
                  </a:cubicBezTo>
                  <a:cubicBezTo>
                    <a:pt x="94987" y="260774"/>
                    <a:pt x="70439" y="267230"/>
                    <a:pt x="56227" y="267230"/>
                  </a:cubicBezTo>
                  <a:cubicBezTo>
                    <a:pt x="48475" y="267230"/>
                    <a:pt x="40723" y="263356"/>
                    <a:pt x="35555" y="256900"/>
                  </a:cubicBezTo>
                  <a:cubicBezTo>
                    <a:pt x="27803" y="245280"/>
                    <a:pt x="27803" y="229786"/>
                    <a:pt x="38139" y="193633"/>
                  </a:cubicBezTo>
                  <a:cubicBezTo>
                    <a:pt x="43307" y="175557"/>
                    <a:pt x="48475" y="157481"/>
                    <a:pt x="49767" y="156189"/>
                  </a:cubicBezTo>
                  <a:cubicBezTo>
                    <a:pt x="53643" y="144569"/>
                    <a:pt x="66563" y="138113"/>
                    <a:pt x="78191" y="141987"/>
                  </a:cubicBezTo>
                  <a:close/>
                  <a:moveTo>
                    <a:pt x="99575" y="82184"/>
                  </a:moveTo>
                  <a:lnTo>
                    <a:pt x="116954" y="90732"/>
                  </a:lnTo>
                  <a:cubicBezTo>
                    <a:pt x="118291" y="91954"/>
                    <a:pt x="118291" y="93175"/>
                    <a:pt x="116954" y="95617"/>
                  </a:cubicBezTo>
                  <a:cubicBezTo>
                    <a:pt x="116954" y="96838"/>
                    <a:pt x="115618" y="96838"/>
                    <a:pt x="114281" y="96838"/>
                  </a:cubicBezTo>
                  <a:cubicBezTo>
                    <a:pt x="114281" y="96838"/>
                    <a:pt x="112944" y="96838"/>
                    <a:pt x="112944" y="96838"/>
                  </a:cubicBezTo>
                  <a:cubicBezTo>
                    <a:pt x="112944" y="96838"/>
                    <a:pt x="112944" y="96838"/>
                    <a:pt x="95565" y="87069"/>
                  </a:cubicBezTo>
                  <a:cubicBezTo>
                    <a:pt x="94228" y="87069"/>
                    <a:pt x="92891" y="84627"/>
                    <a:pt x="94228" y="83405"/>
                  </a:cubicBezTo>
                  <a:cubicBezTo>
                    <a:pt x="95565" y="80963"/>
                    <a:pt x="96902" y="80963"/>
                    <a:pt x="99575" y="82184"/>
                  </a:cubicBezTo>
                  <a:close/>
                  <a:moveTo>
                    <a:pt x="24452" y="82184"/>
                  </a:moveTo>
                  <a:cubicBezTo>
                    <a:pt x="25687" y="80963"/>
                    <a:pt x="28157" y="80963"/>
                    <a:pt x="29391" y="83405"/>
                  </a:cubicBezTo>
                  <a:cubicBezTo>
                    <a:pt x="29391" y="84627"/>
                    <a:pt x="29391" y="87069"/>
                    <a:pt x="28157" y="87069"/>
                  </a:cubicBezTo>
                  <a:cubicBezTo>
                    <a:pt x="28157" y="87069"/>
                    <a:pt x="28157" y="87069"/>
                    <a:pt x="12105" y="96838"/>
                  </a:cubicBezTo>
                  <a:cubicBezTo>
                    <a:pt x="12105" y="96838"/>
                    <a:pt x="10870" y="96838"/>
                    <a:pt x="10870" y="96838"/>
                  </a:cubicBezTo>
                  <a:cubicBezTo>
                    <a:pt x="9635" y="96838"/>
                    <a:pt x="8400" y="96838"/>
                    <a:pt x="7166" y="95617"/>
                  </a:cubicBezTo>
                  <a:cubicBezTo>
                    <a:pt x="7166" y="93175"/>
                    <a:pt x="7166" y="91954"/>
                    <a:pt x="8400" y="90732"/>
                  </a:cubicBezTo>
                  <a:cubicBezTo>
                    <a:pt x="8400" y="90732"/>
                    <a:pt x="8400" y="90732"/>
                    <a:pt x="24452" y="82184"/>
                  </a:cubicBezTo>
                  <a:close/>
                  <a:moveTo>
                    <a:pt x="59100" y="61913"/>
                  </a:moveTo>
                  <a:cubicBezTo>
                    <a:pt x="59100" y="61913"/>
                    <a:pt x="57739" y="61913"/>
                    <a:pt x="57739" y="63274"/>
                  </a:cubicBezTo>
                  <a:cubicBezTo>
                    <a:pt x="57739" y="63274"/>
                    <a:pt x="56378" y="63274"/>
                    <a:pt x="56378" y="64635"/>
                  </a:cubicBezTo>
                  <a:cubicBezTo>
                    <a:pt x="56378" y="64635"/>
                    <a:pt x="56378" y="64635"/>
                    <a:pt x="61821" y="90488"/>
                  </a:cubicBezTo>
                  <a:lnTo>
                    <a:pt x="65903" y="64635"/>
                  </a:lnTo>
                  <a:cubicBezTo>
                    <a:pt x="65903" y="63274"/>
                    <a:pt x="65903" y="63274"/>
                    <a:pt x="65903" y="63274"/>
                  </a:cubicBezTo>
                  <a:cubicBezTo>
                    <a:pt x="65903" y="61913"/>
                    <a:pt x="64543" y="61913"/>
                    <a:pt x="64543" y="61913"/>
                  </a:cubicBezTo>
                  <a:cubicBezTo>
                    <a:pt x="64543" y="61913"/>
                    <a:pt x="63182" y="61913"/>
                    <a:pt x="63182" y="63274"/>
                  </a:cubicBezTo>
                  <a:cubicBezTo>
                    <a:pt x="63182" y="63274"/>
                    <a:pt x="61821" y="63274"/>
                    <a:pt x="61821" y="63274"/>
                  </a:cubicBezTo>
                  <a:cubicBezTo>
                    <a:pt x="60460" y="63274"/>
                    <a:pt x="60460" y="63274"/>
                    <a:pt x="60460" y="63274"/>
                  </a:cubicBezTo>
                  <a:cubicBezTo>
                    <a:pt x="59100" y="61913"/>
                    <a:pt x="59100" y="61913"/>
                    <a:pt x="59100" y="61913"/>
                  </a:cubicBezTo>
                  <a:close/>
                  <a:moveTo>
                    <a:pt x="121089" y="49213"/>
                  </a:moveTo>
                  <a:cubicBezTo>
                    <a:pt x="123659" y="49213"/>
                    <a:pt x="124944" y="50602"/>
                    <a:pt x="124944" y="53381"/>
                  </a:cubicBezTo>
                  <a:cubicBezTo>
                    <a:pt x="126229" y="54770"/>
                    <a:pt x="124944" y="56159"/>
                    <a:pt x="122374" y="57548"/>
                  </a:cubicBezTo>
                  <a:cubicBezTo>
                    <a:pt x="122374" y="57548"/>
                    <a:pt x="122374" y="57548"/>
                    <a:pt x="104382" y="60326"/>
                  </a:cubicBezTo>
                  <a:cubicBezTo>
                    <a:pt x="103097" y="60326"/>
                    <a:pt x="103097" y="60326"/>
                    <a:pt x="103097" y="60326"/>
                  </a:cubicBezTo>
                  <a:cubicBezTo>
                    <a:pt x="101812" y="60326"/>
                    <a:pt x="100526" y="58937"/>
                    <a:pt x="100526" y="57548"/>
                  </a:cubicBezTo>
                  <a:cubicBezTo>
                    <a:pt x="99241" y="56159"/>
                    <a:pt x="100526" y="53381"/>
                    <a:pt x="103097" y="53381"/>
                  </a:cubicBezTo>
                  <a:cubicBezTo>
                    <a:pt x="103097" y="53381"/>
                    <a:pt x="103097" y="53381"/>
                    <a:pt x="121089" y="49213"/>
                  </a:cubicBezTo>
                  <a:close/>
                  <a:moveTo>
                    <a:pt x="4308" y="49213"/>
                  </a:moveTo>
                  <a:cubicBezTo>
                    <a:pt x="4308" y="49213"/>
                    <a:pt x="4308" y="49213"/>
                    <a:pt x="22088" y="53381"/>
                  </a:cubicBezTo>
                  <a:cubicBezTo>
                    <a:pt x="24628" y="53381"/>
                    <a:pt x="24628" y="56159"/>
                    <a:pt x="24628" y="57548"/>
                  </a:cubicBezTo>
                  <a:cubicBezTo>
                    <a:pt x="24628" y="58937"/>
                    <a:pt x="23358" y="60326"/>
                    <a:pt x="22088" y="60326"/>
                  </a:cubicBezTo>
                  <a:cubicBezTo>
                    <a:pt x="20818" y="60326"/>
                    <a:pt x="20818" y="60326"/>
                    <a:pt x="20818" y="60326"/>
                  </a:cubicBezTo>
                  <a:cubicBezTo>
                    <a:pt x="20818" y="60326"/>
                    <a:pt x="20818" y="60326"/>
                    <a:pt x="3038" y="57548"/>
                  </a:cubicBezTo>
                  <a:cubicBezTo>
                    <a:pt x="498" y="56159"/>
                    <a:pt x="-772" y="54770"/>
                    <a:pt x="498" y="53381"/>
                  </a:cubicBezTo>
                  <a:cubicBezTo>
                    <a:pt x="498" y="50602"/>
                    <a:pt x="1768" y="49213"/>
                    <a:pt x="4308" y="49213"/>
                  </a:cubicBezTo>
                  <a:close/>
                  <a:moveTo>
                    <a:pt x="62728" y="41275"/>
                  </a:moveTo>
                  <a:cubicBezTo>
                    <a:pt x="50962" y="41275"/>
                    <a:pt x="40503" y="50271"/>
                    <a:pt x="40503" y="60552"/>
                  </a:cubicBezTo>
                  <a:cubicBezTo>
                    <a:pt x="40503" y="69548"/>
                    <a:pt x="44425" y="73403"/>
                    <a:pt x="47040" y="78544"/>
                  </a:cubicBezTo>
                  <a:cubicBezTo>
                    <a:pt x="50962" y="83684"/>
                    <a:pt x="54884" y="88825"/>
                    <a:pt x="54884" y="95250"/>
                  </a:cubicBezTo>
                  <a:cubicBezTo>
                    <a:pt x="54884" y="95250"/>
                    <a:pt x="54884" y="95250"/>
                    <a:pt x="58806" y="95250"/>
                  </a:cubicBezTo>
                  <a:cubicBezTo>
                    <a:pt x="58806" y="95250"/>
                    <a:pt x="58806" y="95250"/>
                    <a:pt x="53577" y="65692"/>
                  </a:cubicBezTo>
                  <a:cubicBezTo>
                    <a:pt x="53577" y="64407"/>
                    <a:pt x="53577" y="61837"/>
                    <a:pt x="54884" y="60552"/>
                  </a:cubicBezTo>
                  <a:cubicBezTo>
                    <a:pt x="56191" y="59267"/>
                    <a:pt x="58806" y="59267"/>
                    <a:pt x="60114" y="59267"/>
                  </a:cubicBezTo>
                  <a:cubicBezTo>
                    <a:pt x="61421" y="59267"/>
                    <a:pt x="61421" y="59267"/>
                    <a:pt x="62728" y="59267"/>
                  </a:cubicBezTo>
                  <a:cubicBezTo>
                    <a:pt x="64036" y="59267"/>
                    <a:pt x="64036" y="59267"/>
                    <a:pt x="65343" y="59267"/>
                  </a:cubicBezTo>
                  <a:cubicBezTo>
                    <a:pt x="66650" y="59267"/>
                    <a:pt x="69265" y="59267"/>
                    <a:pt x="70572" y="60552"/>
                  </a:cubicBezTo>
                  <a:cubicBezTo>
                    <a:pt x="70572" y="61837"/>
                    <a:pt x="71880" y="64407"/>
                    <a:pt x="71880" y="65692"/>
                  </a:cubicBezTo>
                  <a:cubicBezTo>
                    <a:pt x="71880" y="65692"/>
                    <a:pt x="71880" y="65692"/>
                    <a:pt x="66650" y="95250"/>
                  </a:cubicBezTo>
                  <a:cubicBezTo>
                    <a:pt x="66650" y="95250"/>
                    <a:pt x="66650" y="95250"/>
                    <a:pt x="69265" y="95250"/>
                  </a:cubicBezTo>
                  <a:cubicBezTo>
                    <a:pt x="70572" y="88825"/>
                    <a:pt x="74494" y="83684"/>
                    <a:pt x="77109" y="78544"/>
                  </a:cubicBezTo>
                  <a:cubicBezTo>
                    <a:pt x="81031" y="73403"/>
                    <a:pt x="84953" y="69548"/>
                    <a:pt x="84953" y="60552"/>
                  </a:cubicBezTo>
                  <a:cubicBezTo>
                    <a:pt x="84953" y="50271"/>
                    <a:pt x="74494" y="41275"/>
                    <a:pt x="62728" y="41275"/>
                  </a:cubicBezTo>
                  <a:close/>
                  <a:moveTo>
                    <a:pt x="62728" y="33338"/>
                  </a:moveTo>
                  <a:cubicBezTo>
                    <a:pt x="78315" y="33338"/>
                    <a:pt x="91303" y="46222"/>
                    <a:pt x="91303" y="60395"/>
                  </a:cubicBezTo>
                  <a:cubicBezTo>
                    <a:pt x="91303" y="70702"/>
                    <a:pt x="87407" y="77144"/>
                    <a:pt x="83510" y="82298"/>
                  </a:cubicBezTo>
                  <a:cubicBezTo>
                    <a:pt x="79613" y="87451"/>
                    <a:pt x="77016" y="92605"/>
                    <a:pt x="77016" y="99047"/>
                  </a:cubicBezTo>
                  <a:cubicBezTo>
                    <a:pt x="77016" y="99047"/>
                    <a:pt x="77016" y="99047"/>
                    <a:pt x="75717" y="111931"/>
                  </a:cubicBezTo>
                  <a:cubicBezTo>
                    <a:pt x="75717" y="114508"/>
                    <a:pt x="74418" y="115796"/>
                    <a:pt x="73119" y="115796"/>
                  </a:cubicBezTo>
                  <a:cubicBezTo>
                    <a:pt x="73119" y="115796"/>
                    <a:pt x="73119" y="115796"/>
                    <a:pt x="70521" y="115796"/>
                  </a:cubicBezTo>
                  <a:cubicBezTo>
                    <a:pt x="69223" y="119661"/>
                    <a:pt x="66625" y="122238"/>
                    <a:pt x="62728" y="122238"/>
                  </a:cubicBezTo>
                  <a:cubicBezTo>
                    <a:pt x="58832" y="122238"/>
                    <a:pt x="54935" y="119661"/>
                    <a:pt x="54935" y="115796"/>
                  </a:cubicBezTo>
                  <a:cubicBezTo>
                    <a:pt x="54935" y="115796"/>
                    <a:pt x="54935" y="115796"/>
                    <a:pt x="52337" y="115796"/>
                  </a:cubicBezTo>
                  <a:cubicBezTo>
                    <a:pt x="51038" y="115796"/>
                    <a:pt x="48441" y="114508"/>
                    <a:pt x="48441" y="111931"/>
                  </a:cubicBezTo>
                  <a:cubicBezTo>
                    <a:pt x="48441" y="111931"/>
                    <a:pt x="48441" y="111931"/>
                    <a:pt x="48441" y="99047"/>
                  </a:cubicBezTo>
                  <a:cubicBezTo>
                    <a:pt x="48441" y="92605"/>
                    <a:pt x="44544" y="87451"/>
                    <a:pt x="41946" y="82298"/>
                  </a:cubicBezTo>
                  <a:cubicBezTo>
                    <a:pt x="38050" y="77144"/>
                    <a:pt x="34153" y="70702"/>
                    <a:pt x="34153" y="60395"/>
                  </a:cubicBezTo>
                  <a:cubicBezTo>
                    <a:pt x="34153" y="46222"/>
                    <a:pt x="47142" y="33338"/>
                    <a:pt x="62728" y="33338"/>
                  </a:cubicBezTo>
                  <a:close/>
                  <a:moveTo>
                    <a:pt x="195140" y="26988"/>
                  </a:moveTo>
                  <a:cubicBezTo>
                    <a:pt x="237951" y="26988"/>
                    <a:pt x="254816" y="48870"/>
                    <a:pt x="254816" y="86198"/>
                  </a:cubicBezTo>
                  <a:cubicBezTo>
                    <a:pt x="253519" y="138971"/>
                    <a:pt x="228870" y="169863"/>
                    <a:pt x="195140" y="169863"/>
                  </a:cubicBezTo>
                  <a:cubicBezTo>
                    <a:pt x="160112" y="169863"/>
                    <a:pt x="135464" y="138971"/>
                    <a:pt x="134166" y="86198"/>
                  </a:cubicBezTo>
                  <a:cubicBezTo>
                    <a:pt x="134166" y="48870"/>
                    <a:pt x="152329" y="26988"/>
                    <a:pt x="195140" y="26988"/>
                  </a:cubicBezTo>
                  <a:close/>
                  <a:moveTo>
                    <a:pt x="103011" y="14288"/>
                  </a:moveTo>
                  <a:cubicBezTo>
                    <a:pt x="105591" y="15578"/>
                    <a:pt x="105591" y="18158"/>
                    <a:pt x="104301" y="19448"/>
                  </a:cubicBezTo>
                  <a:cubicBezTo>
                    <a:pt x="104301" y="19448"/>
                    <a:pt x="104301" y="19448"/>
                    <a:pt x="91403" y="33636"/>
                  </a:cubicBezTo>
                  <a:cubicBezTo>
                    <a:pt x="91403" y="34926"/>
                    <a:pt x="90113" y="34926"/>
                    <a:pt x="88823" y="34926"/>
                  </a:cubicBezTo>
                  <a:cubicBezTo>
                    <a:pt x="88823" y="34926"/>
                    <a:pt x="87533" y="34926"/>
                    <a:pt x="87533" y="34926"/>
                  </a:cubicBezTo>
                  <a:cubicBezTo>
                    <a:pt x="86243" y="33636"/>
                    <a:pt x="84953" y="31057"/>
                    <a:pt x="86243" y="29767"/>
                  </a:cubicBezTo>
                  <a:cubicBezTo>
                    <a:pt x="86243" y="29767"/>
                    <a:pt x="86243" y="29767"/>
                    <a:pt x="99142" y="15578"/>
                  </a:cubicBezTo>
                  <a:cubicBezTo>
                    <a:pt x="100432" y="14288"/>
                    <a:pt x="101722" y="14288"/>
                    <a:pt x="103011" y="14288"/>
                  </a:cubicBezTo>
                  <a:close/>
                  <a:moveTo>
                    <a:pt x="21136" y="14288"/>
                  </a:moveTo>
                  <a:cubicBezTo>
                    <a:pt x="22406" y="14288"/>
                    <a:pt x="24946" y="14288"/>
                    <a:pt x="26216" y="15578"/>
                  </a:cubicBezTo>
                  <a:cubicBezTo>
                    <a:pt x="26216" y="15578"/>
                    <a:pt x="26216" y="15578"/>
                    <a:pt x="37646" y="29767"/>
                  </a:cubicBezTo>
                  <a:cubicBezTo>
                    <a:pt x="38916" y="31057"/>
                    <a:pt x="38916" y="33636"/>
                    <a:pt x="37646" y="34926"/>
                  </a:cubicBezTo>
                  <a:cubicBezTo>
                    <a:pt x="37646" y="34926"/>
                    <a:pt x="36376" y="34926"/>
                    <a:pt x="35106" y="34926"/>
                  </a:cubicBezTo>
                  <a:cubicBezTo>
                    <a:pt x="35106" y="34926"/>
                    <a:pt x="33836" y="34926"/>
                    <a:pt x="32566" y="33636"/>
                  </a:cubicBezTo>
                  <a:lnTo>
                    <a:pt x="21136" y="19448"/>
                  </a:lnTo>
                  <a:cubicBezTo>
                    <a:pt x="21136" y="19448"/>
                    <a:pt x="19866" y="18158"/>
                    <a:pt x="19866" y="16868"/>
                  </a:cubicBezTo>
                  <a:cubicBezTo>
                    <a:pt x="19866" y="16868"/>
                    <a:pt x="21136" y="15578"/>
                    <a:pt x="21136" y="14288"/>
                  </a:cubicBezTo>
                  <a:close/>
                  <a:moveTo>
                    <a:pt x="61935" y="0"/>
                  </a:moveTo>
                  <a:cubicBezTo>
                    <a:pt x="63258" y="0"/>
                    <a:pt x="65904" y="1349"/>
                    <a:pt x="65904" y="4048"/>
                  </a:cubicBezTo>
                  <a:cubicBezTo>
                    <a:pt x="65904" y="4048"/>
                    <a:pt x="65904" y="4048"/>
                    <a:pt x="65904" y="22940"/>
                  </a:cubicBezTo>
                  <a:cubicBezTo>
                    <a:pt x="65904" y="25639"/>
                    <a:pt x="63258" y="26988"/>
                    <a:pt x="61935" y="26988"/>
                  </a:cubicBezTo>
                  <a:cubicBezTo>
                    <a:pt x="60612" y="26988"/>
                    <a:pt x="60612" y="26988"/>
                    <a:pt x="59289" y="25639"/>
                  </a:cubicBezTo>
                  <a:cubicBezTo>
                    <a:pt x="59289" y="25639"/>
                    <a:pt x="57966" y="24289"/>
                    <a:pt x="57966" y="22940"/>
                  </a:cubicBezTo>
                  <a:cubicBezTo>
                    <a:pt x="57966" y="22940"/>
                    <a:pt x="57966" y="22940"/>
                    <a:pt x="57966" y="4048"/>
                  </a:cubicBezTo>
                  <a:cubicBezTo>
                    <a:pt x="57966" y="1349"/>
                    <a:pt x="59289" y="0"/>
                    <a:pt x="619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 dirty="0">
                <a:latin typeface="字魂105号-简雅黑" panose="00000500000000000000" pitchFamily="2" charset="-122"/>
                <a:ea typeface="字魂105号-简雅黑" panose="00000500000000000000" pitchFamily="2" charset="-122"/>
              </a:endParaRPr>
            </a:p>
          </p:txBody>
        </p:sp>
      </p:grp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6EC0925-F01A-E3F5-0152-03F69C723EDB}"/>
              </a:ext>
            </a:extLst>
          </p:cNvPr>
          <p:cNvCxnSpPr>
            <a:cxnSpLocks/>
          </p:cNvCxnSpPr>
          <p:nvPr/>
        </p:nvCxnSpPr>
        <p:spPr>
          <a:xfrm>
            <a:off x="4716016" y="3049578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25E9260-6280-172F-335A-1B2E545CB233}"/>
              </a:ext>
            </a:extLst>
          </p:cNvPr>
          <p:cNvCxnSpPr>
            <a:cxnSpLocks/>
          </p:cNvCxnSpPr>
          <p:nvPr/>
        </p:nvCxnSpPr>
        <p:spPr>
          <a:xfrm>
            <a:off x="4716016" y="3769658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2240C76-E322-037B-776A-D7A2B459A89C}"/>
              </a:ext>
            </a:extLst>
          </p:cNvPr>
          <p:cNvSpPr/>
          <p:nvPr/>
        </p:nvSpPr>
        <p:spPr>
          <a:xfrm>
            <a:off x="3851919" y="3348389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02 Products and R&amp;D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3176990-7FEE-32BA-E50D-EED756B97948}"/>
              </a:ext>
            </a:extLst>
          </p:cNvPr>
          <p:cNvCxnSpPr>
            <a:cxnSpLocks/>
          </p:cNvCxnSpPr>
          <p:nvPr/>
        </p:nvCxnSpPr>
        <p:spPr>
          <a:xfrm>
            <a:off x="4716016" y="4494221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35F03BE2-7239-3B14-0881-42C8438C2D06}"/>
              </a:ext>
            </a:extLst>
          </p:cNvPr>
          <p:cNvSpPr/>
          <p:nvPr/>
        </p:nvSpPr>
        <p:spPr>
          <a:xfrm>
            <a:off x="3208311" y="4072951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Capacity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B73D06BE-637B-9C44-58B0-0B4F57D6BAD0}"/>
              </a:ext>
            </a:extLst>
          </p:cNvPr>
          <p:cNvCxnSpPr>
            <a:cxnSpLocks/>
          </p:cNvCxnSpPr>
          <p:nvPr/>
        </p:nvCxnSpPr>
        <p:spPr>
          <a:xfrm>
            <a:off x="4716016" y="5218784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7F8D3CB-0687-8071-6A94-53C26041E484}"/>
              </a:ext>
            </a:extLst>
          </p:cNvPr>
          <p:cNvSpPr/>
          <p:nvPr/>
        </p:nvSpPr>
        <p:spPr>
          <a:xfrm>
            <a:off x="3275856" y="4831793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Customer</a:t>
            </a:r>
          </a:p>
        </p:txBody>
      </p:sp>
    </p:spTree>
    <p:extLst>
      <p:ext uri="{BB962C8B-B14F-4D97-AF65-F5344CB8AC3E}">
        <p14:creationId xmlns:p14="http://schemas.microsoft.com/office/powerpoint/2010/main" val="358290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38670" y="379782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Company Profile</a:t>
            </a:r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4644008" y="2852936"/>
            <a:ext cx="4070345" cy="2222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Company Introduction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Company Development History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Company History Sales Chart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Intellectual Property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2F2064-7F27-3702-19FD-BD75DF7315AF}"/>
              </a:ext>
            </a:extLst>
          </p:cNvPr>
          <p:cNvSpPr/>
          <p:nvPr/>
        </p:nvSpPr>
        <p:spPr>
          <a:xfrm>
            <a:off x="251520" y="1772816"/>
            <a:ext cx="3816424" cy="45535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5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5944EE-4398-04A9-2640-B97D1F690A1B}"/>
              </a:ext>
            </a:extLst>
          </p:cNvPr>
          <p:cNvSpPr txBox="1"/>
          <p:nvPr/>
        </p:nvSpPr>
        <p:spPr>
          <a:xfrm>
            <a:off x="292362" y="4671699"/>
            <a:ext cx="37347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>
                <a:solidFill>
                  <a:srgbClr val="414141"/>
                </a:solidFill>
                <a:latin typeface="Calibri" panose="020F0502020204030204" pitchFamily="34" charset="0"/>
                <a:ea typeface="思源黑体" panose="020B0500000000000000" pitchFamily="34" charset="-122"/>
                <a:cs typeface="Calibri" panose="020F0502020204030204" pitchFamily="34" charset="0"/>
              </a:rPr>
              <a:t>临海市永恒汽配科技有限公司</a:t>
            </a:r>
            <a:endParaRPr lang="en-US" altLang="zh-CN" b="1" dirty="0">
              <a:solidFill>
                <a:srgbClr val="41414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400" dirty="0" err="1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Linhai</a:t>
            </a:r>
            <a:r>
              <a:rPr lang="en-US" altLang="zh-CN" sz="1400" dirty="0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 err="1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Yongheng</a:t>
            </a:r>
            <a:r>
              <a:rPr lang="en-US" altLang="zh-CN" sz="1400" dirty="0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Auto Parts Technology Co., Ltd.</a:t>
            </a:r>
            <a:endParaRPr lang="zh-CN" altLang="en-US" sz="1400" b="1" dirty="0">
              <a:solidFill>
                <a:srgbClr val="414141"/>
              </a:solidFill>
              <a:latin typeface="Calibri" panose="020F0502020204030204" pitchFamily="34" charset="0"/>
              <a:ea typeface="思源黑体" panose="020B05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021894B-567E-3E76-FB6B-48DD60EFB42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3825" y="2100707"/>
            <a:ext cx="3267710" cy="259270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9D5C58D-1154-DC90-130A-EA787BBF0C4E}"/>
              </a:ext>
            </a:extLst>
          </p:cNvPr>
          <p:cNvSpPr/>
          <p:nvPr/>
        </p:nvSpPr>
        <p:spPr>
          <a:xfrm>
            <a:off x="5489745" y="1753071"/>
            <a:ext cx="15087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Company Profile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E685318-C12F-EE07-F48C-8428F010AA32}"/>
              </a:ext>
            </a:extLst>
          </p:cNvPr>
          <p:cNvGrpSpPr/>
          <p:nvPr/>
        </p:nvGrpSpPr>
        <p:grpSpPr>
          <a:xfrm>
            <a:off x="7020272" y="1869915"/>
            <a:ext cx="1584176" cy="118925"/>
            <a:chOff x="9306922" y="3016002"/>
            <a:chExt cx="1252780" cy="11357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6E51E4F-17C4-FD0A-FFF5-3F84575086EC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C8C2302-212D-9E59-D821-6776BA6C6AF1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917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1B41727-E3EE-2649-5FE5-50644AFD2D54}"/>
              </a:ext>
            </a:extLst>
          </p:cNvPr>
          <p:cNvSpPr/>
          <p:nvPr/>
        </p:nvSpPr>
        <p:spPr>
          <a:xfrm>
            <a:off x="251520" y="1288896"/>
            <a:ext cx="8712968" cy="403200"/>
          </a:xfrm>
          <a:prstGeom prst="rect">
            <a:avLst/>
          </a:prstGeom>
          <a:solidFill>
            <a:srgbClr val="0070C0">
              <a:alpha val="89804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844CEA84-F83C-66AE-A904-C053CB73EF5B}"/>
              </a:ext>
            </a:extLst>
          </p:cNvPr>
          <p:cNvSpPr/>
          <p:nvPr/>
        </p:nvSpPr>
        <p:spPr>
          <a:xfrm>
            <a:off x="572263" y="1052736"/>
            <a:ext cx="8151295" cy="512148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en-US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Established: </a:t>
            </a:r>
            <a:r>
              <a:rPr lang="en-US" altLang="zh-CN" sz="1600" b="0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1994</a:t>
            </a:r>
            <a:endParaRPr lang="zh-CN" altLang="en-US" sz="16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1F5AEF-B3B4-4605-B445-A906A4656428}"/>
              </a:ext>
            </a:extLst>
          </p:cNvPr>
          <p:cNvSpPr/>
          <p:nvPr/>
        </p:nvSpPr>
        <p:spPr>
          <a:xfrm>
            <a:off x="251520" y="2127556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183564B-1BE4-9D5E-76CD-62B16E5B6A46}"/>
              </a:ext>
            </a:extLst>
          </p:cNvPr>
          <p:cNvSpPr/>
          <p:nvPr/>
        </p:nvSpPr>
        <p:spPr>
          <a:xfrm>
            <a:off x="568664" y="1844824"/>
            <a:ext cx="8151295" cy="52442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en-US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Quality Management System: 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IATF</a:t>
            </a:r>
            <a:r>
              <a:rPr lang="en-US" altLang="zh-CN" sz="1600" b="0" kern="12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0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16949   </a:t>
            </a:r>
            <a:endParaRPr lang="zh-CN" altLang="en-US" sz="16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F7598EE-289A-A7D2-17AA-D626DF95F1F3}"/>
              </a:ext>
            </a:extLst>
          </p:cNvPr>
          <p:cNvSpPr/>
          <p:nvPr/>
        </p:nvSpPr>
        <p:spPr>
          <a:xfrm>
            <a:off x="251520" y="2873073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B979C5E-3A07-40C1-57D0-AACA518FB3C4}"/>
              </a:ext>
            </a:extLst>
          </p:cNvPr>
          <p:cNvSpPr/>
          <p:nvPr/>
        </p:nvSpPr>
        <p:spPr>
          <a:xfrm>
            <a:off x="572263" y="2636912"/>
            <a:ext cx="8151295" cy="5442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Area: 15,000 square meters</a:t>
            </a:r>
            <a:endParaRPr lang="zh-CN" altLang="en-US" sz="1600" b="0" kern="12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ACF60B-3A6D-1708-404F-512E72836B54}"/>
              </a:ext>
            </a:extLst>
          </p:cNvPr>
          <p:cNvSpPr/>
          <p:nvPr/>
        </p:nvSpPr>
        <p:spPr>
          <a:xfrm>
            <a:off x="251520" y="3593153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01EFDD39-CF12-067B-B10E-3E1F2D64E7D7}"/>
              </a:ext>
            </a:extLst>
          </p:cNvPr>
          <p:cNvSpPr/>
          <p:nvPr/>
        </p:nvSpPr>
        <p:spPr>
          <a:xfrm>
            <a:off x="572263" y="3356992"/>
            <a:ext cx="8151295" cy="546534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Number of staffs: 100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, includes 15 R &amp; D staffs</a:t>
            </a:r>
            <a:endParaRPr lang="en-US" altLang="zh-CN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269E93-8E55-1CFA-C364-CFD79C29BCD4}"/>
              </a:ext>
            </a:extLst>
          </p:cNvPr>
          <p:cNvSpPr/>
          <p:nvPr/>
        </p:nvSpPr>
        <p:spPr>
          <a:xfrm>
            <a:off x="251520" y="4488640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5D9EE627-6106-ADED-AE87-DDAB1C180977}"/>
              </a:ext>
            </a:extLst>
          </p:cNvPr>
          <p:cNvSpPr/>
          <p:nvPr/>
        </p:nvSpPr>
        <p:spPr>
          <a:xfrm>
            <a:off x="572263" y="4128599"/>
            <a:ext cx="8151295" cy="627215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Intellectual Property: 4 invention patents and more than 40 utility model patents</a:t>
            </a:r>
            <a:endParaRPr lang="zh-CN" altLang="zh-CN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2A107E0E-8D64-C603-E516-74FEA948E344}"/>
              </a:ext>
            </a:extLst>
          </p:cNvPr>
          <p:cNvSpPr/>
          <p:nvPr/>
        </p:nvSpPr>
        <p:spPr>
          <a:xfrm>
            <a:off x="251520" y="5330056"/>
            <a:ext cx="8712968" cy="403200"/>
          </a:xfrm>
          <a:custGeom>
            <a:avLst/>
            <a:gdLst>
              <a:gd name="connsiteX0" fmla="*/ 0 w 8712968"/>
              <a:gd name="connsiteY0" fmla="*/ 0 h 403200"/>
              <a:gd name="connsiteX1" fmla="*/ 8712968 w 8712968"/>
              <a:gd name="connsiteY1" fmla="*/ 0 h 403200"/>
              <a:gd name="connsiteX2" fmla="*/ 8712968 w 8712968"/>
              <a:gd name="connsiteY2" fmla="*/ 403200 h 403200"/>
              <a:gd name="connsiteX3" fmla="*/ 0 w 8712968"/>
              <a:gd name="connsiteY3" fmla="*/ 403200 h 403200"/>
              <a:gd name="connsiteX4" fmla="*/ 0 w 8712968"/>
              <a:gd name="connsiteY4" fmla="*/ 0 h 4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2968" h="403200">
                <a:moveTo>
                  <a:pt x="0" y="0"/>
                </a:moveTo>
                <a:lnTo>
                  <a:pt x="8712968" y="0"/>
                </a:lnTo>
                <a:lnTo>
                  <a:pt x="8712968" y="403200"/>
                </a:lnTo>
                <a:lnTo>
                  <a:pt x="0" y="4032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76223" tIns="333248" rIns="676223" bIns="113792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 dirty="0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6EED63A-9A82-5691-35D4-524DD5BE467C}"/>
              </a:ext>
            </a:extLst>
          </p:cNvPr>
          <p:cNvSpPr/>
          <p:nvPr/>
        </p:nvSpPr>
        <p:spPr>
          <a:xfrm>
            <a:off x="541239" y="4992696"/>
            <a:ext cx="8159890" cy="604905"/>
          </a:xfrm>
          <a:custGeom>
            <a:avLst/>
            <a:gdLst>
              <a:gd name="connsiteX0" fmla="*/ 0 w 8159890"/>
              <a:gd name="connsiteY0" fmla="*/ 78722 h 472320"/>
              <a:gd name="connsiteX1" fmla="*/ 78722 w 8159890"/>
              <a:gd name="connsiteY1" fmla="*/ 0 h 472320"/>
              <a:gd name="connsiteX2" fmla="*/ 8081168 w 8159890"/>
              <a:gd name="connsiteY2" fmla="*/ 0 h 472320"/>
              <a:gd name="connsiteX3" fmla="*/ 8159890 w 8159890"/>
              <a:gd name="connsiteY3" fmla="*/ 78722 h 472320"/>
              <a:gd name="connsiteX4" fmla="*/ 8159890 w 8159890"/>
              <a:gd name="connsiteY4" fmla="*/ 393598 h 472320"/>
              <a:gd name="connsiteX5" fmla="*/ 8081168 w 8159890"/>
              <a:gd name="connsiteY5" fmla="*/ 472320 h 472320"/>
              <a:gd name="connsiteX6" fmla="*/ 78722 w 8159890"/>
              <a:gd name="connsiteY6" fmla="*/ 472320 h 472320"/>
              <a:gd name="connsiteX7" fmla="*/ 0 w 8159890"/>
              <a:gd name="connsiteY7" fmla="*/ 393598 h 472320"/>
              <a:gd name="connsiteX8" fmla="*/ 0 w 8159890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9890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81168" y="0"/>
                </a:lnTo>
                <a:cubicBezTo>
                  <a:pt x="8124645" y="0"/>
                  <a:pt x="8159890" y="35245"/>
                  <a:pt x="8159890" y="78722"/>
                </a:cubicBezTo>
                <a:lnTo>
                  <a:pt x="8159890" y="393598"/>
                </a:lnTo>
                <a:cubicBezTo>
                  <a:pt x="8159890" y="437075"/>
                  <a:pt x="8124645" y="472320"/>
                  <a:pt x="8081168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Products: More than 300 products which include:  quick connectors, fuel pipe assemblies, water pipe assemblies, pipeline dust covers </a:t>
            </a:r>
            <a:endParaRPr lang="zh-CN" altLang="en-US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0C054E-BAB7-E354-E001-E339006481BB}"/>
              </a:ext>
            </a:extLst>
          </p:cNvPr>
          <p:cNvSpPr/>
          <p:nvPr/>
        </p:nvSpPr>
        <p:spPr>
          <a:xfrm>
            <a:off x="251520" y="6266160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6233255D-0DB7-91B0-482B-D2F19AA7AA7F}"/>
              </a:ext>
            </a:extLst>
          </p:cNvPr>
          <p:cNvSpPr/>
          <p:nvPr/>
        </p:nvSpPr>
        <p:spPr>
          <a:xfrm>
            <a:off x="539552" y="5882538"/>
            <a:ext cx="8125855" cy="605320"/>
          </a:xfrm>
          <a:custGeom>
            <a:avLst/>
            <a:gdLst>
              <a:gd name="connsiteX0" fmla="*/ 0 w 8125855"/>
              <a:gd name="connsiteY0" fmla="*/ 78722 h 472320"/>
              <a:gd name="connsiteX1" fmla="*/ 78722 w 8125855"/>
              <a:gd name="connsiteY1" fmla="*/ 0 h 472320"/>
              <a:gd name="connsiteX2" fmla="*/ 8047133 w 8125855"/>
              <a:gd name="connsiteY2" fmla="*/ 0 h 472320"/>
              <a:gd name="connsiteX3" fmla="*/ 8125855 w 8125855"/>
              <a:gd name="connsiteY3" fmla="*/ 78722 h 472320"/>
              <a:gd name="connsiteX4" fmla="*/ 8125855 w 8125855"/>
              <a:gd name="connsiteY4" fmla="*/ 393598 h 472320"/>
              <a:gd name="connsiteX5" fmla="*/ 8047133 w 8125855"/>
              <a:gd name="connsiteY5" fmla="*/ 472320 h 472320"/>
              <a:gd name="connsiteX6" fmla="*/ 78722 w 8125855"/>
              <a:gd name="connsiteY6" fmla="*/ 472320 h 472320"/>
              <a:gd name="connsiteX7" fmla="*/ 0 w 8125855"/>
              <a:gd name="connsiteY7" fmla="*/ 393598 h 472320"/>
              <a:gd name="connsiteX8" fmla="*/ 0 w 812585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585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47133" y="0"/>
                </a:lnTo>
                <a:cubicBezTo>
                  <a:pt x="8090610" y="0"/>
                  <a:pt x="8125855" y="35245"/>
                  <a:pt x="8125855" y="78722"/>
                </a:cubicBezTo>
                <a:lnTo>
                  <a:pt x="8125855" y="393598"/>
                </a:lnTo>
                <a:cubicBezTo>
                  <a:pt x="8125855" y="437075"/>
                  <a:pt x="8090610" y="472320"/>
                  <a:pt x="804713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Main customers(Tier 2): FAW, </a:t>
            </a:r>
            <a:r>
              <a:rPr lang="en-US" altLang="zh-CN" sz="1600" b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Geely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b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Changan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, Foton, and Shaanxi Automobile, Great Wall, Hyundai</a:t>
            </a:r>
            <a:endParaRPr lang="zh-CN" altLang="en-US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806318-4C99-048F-EFD5-2CE9B8C5105E}"/>
              </a:ext>
            </a:extLst>
          </p:cNvPr>
          <p:cNvSpPr txBox="1"/>
          <p:nvPr/>
        </p:nvSpPr>
        <p:spPr>
          <a:xfrm>
            <a:off x="179512" y="395953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Introduction</a:t>
            </a:r>
          </a:p>
        </p:txBody>
      </p:sp>
    </p:spTree>
    <p:extLst>
      <p:ext uri="{BB962C8B-B14F-4D97-AF65-F5344CB8AC3E}">
        <p14:creationId xmlns:p14="http://schemas.microsoft.com/office/powerpoint/2010/main" val="243412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6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476672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Development History</a:t>
            </a:r>
            <a:endParaRPr lang="zh-CN" altLang="en-US" sz="2800" b="1" dirty="0">
              <a:solidFill>
                <a:srgbClr val="0000CC"/>
              </a:solidFill>
              <a:latin typeface="Calibri" panose="020F0502020204030204" pitchFamily="34" charset="0"/>
              <a:ea typeface="楷体_GB2312" pitchFamily="49" charset="-122"/>
              <a:cs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7163DF-DA52-BAE1-6F1E-5029C8E71BE2}"/>
              </a:ext>
            </a:extLst>
          </p:cNvPr>
          <p:cNvSpPr txBox="1">
            <a:spLocks/>
          </p:cNvSpPr>
          <p:nvPr/>
        </p:nvSpPr>
        <p:spPr>
          <a:xfrm>
            <a:off x="1547664" y="1232336"/>
            <a:ext cx="7464334" cy="5112568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A867F1D-6FD9-4AD5-C167-C1AF8918FA97}"/>
              </a:ext>
            </a:extLst>
          </p:cNvPr>
          <p:cNvCxnSpPr/>
          <p:nvPr/>
        </p:nvCxnSpPr>
        <p:spPr>
          <a:xfrm>
            <a:off x="1331640" y="944761"/>
            <a:ext cx="0" cy="5949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604F77A4-C827-AE84-51EC-E3F2892B7385}"/>
              </a:ext>
            </a:extLst>
          </p:cNvPr>
          <p:cNvGrpSpPr/>
          <p:nvPr/>
        </p:nvGrpSpPr>
        <p:grpSpPr>
          <a:xfrm>
            <a:off x="506552" y="1434782"/>
            <a:ext cx="861852" cy="466582"/>
            <a:chOff x="518751" y="1064598"/>
            <a:chExt cx="920128" cy="49813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FB5FD4D-E503-9563-3AA5-20FE057DF400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8" name="Teardrop 9">
                <a:extLst>
                  <a:ext uri="{FF2B5EF4-FFF2-40B4-BE49-F238E27FC236}">
                    <a16:creationId xmlns:a16="http://schemas.microsoft.com/office/drawing/2014/main" id="{EF5E2FB4-53FA-C55B-C2DB-764147FA79DD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4F85E94-2741-562F-FB12-2369BDE713B3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01</a:t>
                </a:r>
                <a:endParaRPr lang="zh-CN" altLang="en-US" dirty="0"/>
              </a:p>
            </p:txBody>
          </p:sp>
        </p:grp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0DA6454-D551-7865-B455-D4FD5B647EAA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3AAE5DF-3CC3-8530-D111-841332CBF11E}"/>
              </a:ext>
            </a:extLst>
          </p:cNvPr>
          <p:cNvGrpSpPr/>
          <p:nvPr/>
        </p:nvGrpSpPr>
        <p:grpSpPr>
          <a:xfrm>
            <a:off x="507852" y="2238339"/>
            <a:ext cx="857066" cy="466582"/>
            <a:chOff x="517837" y="1860405"/>
            <a:chExt cx="915018" cy="498131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03E07E6-718C-30D8-853D-130BB4C8FA64}"/>
                </a:ext>
              </a:extLst>
            </p:cNvPr>
            <p:cNvGrpSpPr/>
            <p:nvPr/>
          </p:nvGrpSpPr>
          <p:grpSpPr>
            <a:xfrm>
              <a:off x="517837" y="1860405"/>
              <a:ext cx="549243" cy="498131"/>
              <a:chOff x="517837" y="1860405"/>
              <a:chExt cx="549243" cy="498131"/>
            </a:xfrm>
          </p:grpSpPr>
          <p:sp>
            <p:nvSpPr>
              <p:cNvPr id="13" name="Teardrop 9">
                <a:extLst>
                  <a:ext uri="{FF2B5EF4-FFF2-40B4-BE49-F238E27FC236}">
                    <a16:creationId xmlns:a16="http://schemas.microsoft.com/office/drawing/2014/main" id="{5D5104CC-905F-3ECB-A225-B998C754536B}"/>
                  </a:ext>
                </a:extLst>
              </p:cNvPr>
              <p:cNvSpPr/>
              <p:nvPr/>
            </p:nvSpPr>
            <p:spPr>
              <a:xfrm rot="2836724">
                <a:off x="518267" y="1859975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A50FEF4-1B7D-561C-BB01-4895B59AA456}"/>
                  </a:ext>
                </a:extLst>
              </p:cNvPr>
              <p:cNvSpPr txBox="1"/>
              <p:nvPr/>
            </p:nvSpPr>
            <p:spPr>
              <a:xfrm>
                <a:off x="563029" y="194019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CF08B48-70AF-D2BF-179C-246293730734}"/>
                </a:ext>
              </a:extLst>
            </p:cNvPr>
            <p:cNvSpPr/>
            <p:nvPr/>
          </p:nvSpPr>
          <p:spPr>
            <a:xfrm>
              <a:off x="1362392" y="2109470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F4CC02F-CF7A-5EA6-75E0-4FF393DDE635}"/>
              </a:ext>
            </a:extLst>
          </p:cNvPr>
          <p:cNvGrpSpPr/>
          <p:nvPr/>
        </p:nvGrpSpPr>
        <p:grpSpPr>
          <a:xfrm>
            <a:off x="506009" y="3151438"/>
            <a:ext cx="861852" cy="466582"/>
            <a:chOff x="518751" y="1064598"/>
            <a:chExt cx="920128" cy="49813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770D7CBC-8639-9165-2A77-5C8768772439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18" name="Teardrop 9">
                <a:extLst>
                  <a:ext uri="{FF2B5EF4-FFF2-40B4-BE49-F238E27FC236}">
                    <a16:creationId xmlns:a16="http://schemas.microsoft.com/office/drawing/2014/main" id="{471AF218-888E-7117-3407-361436DD063B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C574D7F-63B6-B7DB-0E62-3173884861B4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3D31140-ADAD-F8C5-6573-028A7BF94E89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DE5076E-5D2D-786A-D792-08920B93B975}"/>
              </a:ext>
            </a:extLst>
          </p:cNvPr>
          <p:cNvGrpSpPr/>
          <p:nvPr/>
        </p:nvGrpSpPr>
        <p:grpSpPr>
          <a:xfrm>
            <a:off x="508337" y="4076517"/>
            <a:ext cx="857066" cy="466582"/>
            <a:chOff x="517837" y="1860405"/>
            <a:chExt cx="915018" cy="49813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0E7FADD-DFBA-5911-3643-7F0183562A9E}"/>
                </a:ext>
              </a:extLst>
            </p:cNvPr>
            <p:cNvGrpSpPr/>
            <p:nvPr/>
          </p:nvGrpSpPr>
          <p:grpSpPr>
            <a:xfrm>
              <a:off x="517837" y="1860405"/>
              <a:ext cx="549243" cy="498131"/>
              <a:chOff x="517837" y="1860405"/>
              <a:chExt cx="549243" cy="498131"/>
            </a:xfrm>
          </p:grpSpPr>
          <p:sp>
            <p:nvSpPr>
              <p:cNvPr id="23" name="Teardrop 9">
                <a:extLst>
                  <a:ext uri="{FF2B5EF4-FFF2-40B4-BE49-F238E27FC236}">
                    <a16:creationId xmlns:a16="http://schemas.microsoft.com/office/drawing/2014/main" id="{2B74E11B-7136-5A5A-FC40-73A67C053FB8}"/>
                  </a:ext>
                </a:extLst>
              </p:cNvPr>
              <p:cNvSpPr/>
              <p:nvPr/>
            </p:nvSpPr>
            <p:spPr>
              <a:xfrm rot="2836724">
                <a:off x="518267" y="1859975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9AB57EE-B8AE-473E-86C6-B9A25FAE7754}"/>
                  </a:ext>
                </a:extLst>
              </p:cNvPr>
              <p:cNvSpPr txBox="1"/>
              <p:nvPr/>
            </p:nvSpPr>
            <p:spPr>
              <a:xfrm>
                <a:off x="563029" y="194019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04</a:t>
                </a:r>
                <a:endParaRPr lang="zh-CN" altLang="en-US" dirty="0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BF68A100-163D-0E61-B522-5C77E6107CE4}"/>
                </a:ext>
              </a:extLst>
            </p:cNvPr>
            <p:cNvSpPr/>
            <p:nvPr/>
          </p:nvSpPr>
          <p:spPr>
            <a:xfrm>
              <a:off x="1362392" y="2109470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DEE1779-4D67-095F-A0C3-3DA78EB04D77}"/>
              </a:ext>
            </a:extLst>
          </p:cNvPr>
          <p:cNvGrpSpPr/>
          <p:nvPr/>
        </p:nvGrpSpPr>
        <p:grpSpPr>
          <a:xfrm>
            <a:off x="495640" y="4958800"/>
            <a:ext cx="861852" cy="466582"/>
            <a:chOff x="518751" y="1064598"/>
            <a:chExt cx="920128" cy="498131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2E2D839-703F-AAC8-03AE-CABCD74B6117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28" name="Teardrop 9">
                <a:extLst>
                  <a:ext uri="{FF2B5EF4-FFF2-40B4-BE49-F238E27FC236}">
                    <a16:creationId xmlns:a16="http://schemas.microsoft.com/office/drawing/2014/main" id="{72ABAB59-2A23-476B-7DF1-7BF2DD438694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9F4F48B-DF91-FF87-1326-BB5B322D877B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6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05</a:t>
                </a:r>
                <a:endParaRPr lang="zh-CN" altLang="en-US" dirty="0"/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25B987A-7947-FE83-3B42-C48ECC7D71CD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ACC94FE-0DD9-9E15-59BD-AC94500E6922}"/>
              </a:ext>
            </a:extLst>
          </p:cNvPr>
          <p:cNvGrpSpPr/>
          <p:nvPr/>
        </p:nvGrpSpPr>
        <p:grpSpPr>
          <a:xfrm>
            <a:off x="506553" y="5851835"/>
            <a:ext cx="857065" cy="466582"/>
            <a:chOff x="517838" y="2368390"/>
            <a:chExt cx="915017" cy="498131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D922B236-D569-C829-5271-F49BAD67B008}"/>
                </a:ext>
              </a:extLst>
            </p:cNvPr>
            <p:cNvGrpSpPr/>
            <p:nvPr/>
          </p:nvGrpSpPr>
          <p:grpSpPr>
            <a:xfrm>
              <a:off x="517838" y="2368390"/>
              <a:ext cx="558442" cy="498131"/>
              <a:chOff x="517838" y="2368390"/>
              <a:chExt cx="558442" cy="498131"/>
            </a:xfrm>
          </p:grpSpPr>
          <p:sp>
            <p:nvSpPr>
              <p:cNvPr id="33" name="Teardrop 9">
                <a:extLst>
                  <a:ext uri="{FF2B5EF4-FFF2-40B4-BE49-F238E27FC236}">
                    <a16:creationId xmlns:a16="http://schemas.microsoft.com/office/drawing/2014/main" id="{2DBBDA67-A064-2894-F097-98F85616F23C}"/>
                  </a:ext>
                </a:extLst>
              </p:cNvPr>
              <p:cNvSpPr/>
              <p:nvPr/>
            </p:nvSpPr>
            <p:spPr>
              <a:xfrm rot="2836724">
                <a:off x="518268" y="2367960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E13FCB6-0706-F8F1-412F-0B335C49FD25}"/>
                  </a:ext>
                </a:extLst>
              </p:cNvPr>
              <p:cNvSpPr txBox="1"/>
              <p:nvPr/>
            </p:nvSpPr>
            <p:spPr>
              <a:xfrm>
                <a:off x="572229" y="2448339"/>
                <a:ext cx="504051" cy="36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06</a:t>
                </a:r>
                <a:endParaRPr lang="zh-CN" altLang="en-US" dirty="0"/>
              </a:p>
            </p:txBody>
          </p:sp>
        </p:grp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E29C06A6-63F1-CA8D-8B47-456819A0365C}"/>
                </a:ext>
              </a:extLst>
            </p:cNvPr>
            <p:cNvSpPr/>
            <p:nvPr/>
          </p:nvSpPr>
          <p:spPr>
            <a:xfrm>
              <a:off x="1362392" y="2617458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A13D66DF-8C69-3BB2-8D9A-40C085A71172}"/>
              </a:ext>
            </a:extLst>
          </p:cNvPr>
          <p:cNvSpPr/>
          <p:nvPr/>
        </p:nvSpPr>
        <p:spPr>
          <a:xfrm>
            <a:off x="1519469" y="2169111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2010- Occupy a place in the aftermarket at home and abroad</a:t>
            </a: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BDAF55D2-3623-1B86-9DD2-A5832EF09A2C}"/>
              </a:ext>
            </a:extLst>
          </p:cNvPr>
          <p:cNvSpPr/>
          <p:nvPr/>
        </p:nvSpPr>
        <p:spPr>
          <a:xfrm>
            <a:off x="1519469" y="3072928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fr-FR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2013- Enter commercial vehicle OEM market</a:t>
            </a: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87FD0E81-7106-85C0-2B33-9C40D042921D}"/>
              </a:ext>
            </a:extLst>
          </p:cNvPr>
          <p:cNvSpPr/>
          <p:nvPr/>
        </p:nvSpPr>
        <p:spPr>
          <a:xfrm>
            <a:off x="1519469" y="3976745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2015- One of top suppliers for commercial vehicle field in China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EA852B66-EA5A-9034-B49B-04CB95B2CE89}"/>
              </a:ext>
            </a:extLst>
          </p:cNvPr>
          <p:cNvSpPr/>
          <p:nvPr/>
        </p:nvSpPr>
        <p:spPr>
          <a:xfrm>
            <a:off x="1519469" y="4880562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2018- Enter the passenger car market </a:t>
            </a: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E64C1758-BFE3-4226-9A4D-4B04A121A1FA}"/>
              </a:ext>
            </a:extLst>
          </p:cNvPr>
          <p:cNvSpPr/>
          <p:nvPr/>
        </p:nvSpPr>
        <p:spPr>
          <a:xfrm>
            <a:off x="1519469" y="5784379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2023-Recognized as an advanced manufacturing enterprise in Taizhou, Zhejiang</a:t>
            </a: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F40C110B-9EFC-0D79-419C-D812A8228769}"/>
              </a:ext>
            </a:extLst>
          </p:cNvPr>
          <p:cNvSpPr/>
          <p:nvPr/>
        </p:nvSpPr>
        <p:spPr>
          <a:xfrm>
            <a:off x="1519469" y="1265294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1994-Established</a:t>
            </a:r>
          </a:p>
        </p:txBody>
      </p:sp>
    </p:spTree>
    <p:extLst>
      <p:ext uri="{BB962C8B-B14F-4D97-AF65-F5344CB8AC3E}">
        <p14:creationId xmlns:p14="http://schemas.microsoft.com/office/powerpoint/2010/main" val="340056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BBAA756-1329-E52B-D888-E7DF6278CB90}"/>
              </a:ext>
            </a:extLst>
          </p:cNvPr>
          <p:cNvSpPr txBox="1">
            <a:spLocks/>
          </p:cNvSpPr>
          <p:nvPr/>
        </p:nvSpPr>
        <p:spPr>
          <a:xfrm>
            <a:off x="179512" y="692696"/>
            <a:ext cx="8001000" cy="279921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Sales History </a:t>
            </a: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D9617E3D-942A-D4E6-3ED8-04C859A941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9542270"/>
              </p:ext>
            </p:extLst>
          </p:nvPr>
        </p:nvGraphicFramePr>
        <p:xfrm>
          <a:off x="683568" y="1412776"/>
          <a:ext cx="777686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913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2598B8B-5A5B-6701-203D-6E3E001A5EF5}"/>
              </a:ext>
            </a:extLst>
          </p:cNvPr>
          <p:cNvSpPr txBox="1">
            <a:spLocks/>
          </p:cNvSpPr>
          <p:nvPr/>
        </p:nvSpPr>
        <p:spPr>
          <a:xfrm>
            <a:off x="251520" y="332656"/>
            <a:ext cx="8001000" cy="612105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Intellectual Property</a:t>
            </a: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D15132FB-9C0D-6380-05DD-AC754FFD44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28358"/>
              </p:ext>
            </p:extLst>
          </p:nvPr>
        </p:nvGraphicFramePr>
        <p:xfrm>
          <a:off x="820144" y="1412776"/>
          <a:ext cx="7432376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3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07504" y="425565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 Products and R&amp;D</a:t>
            </a:r>
          </a:p>
          <a:p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220072" y="2738541"/>
            <a:ext cx="3057247" cy="27764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 Introduction</a:t>
            </a:r>
          </a:p>
          <a:p>
            <a:pPr marL="457200" lvl="0" indent="-45720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R&amp;D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Equipment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 performance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95132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79" y="3717032"/>
                <a:ext cx="1296145" cy="76944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02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338852" y="1772814"/>
            <a:ext cx="16690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Products and R&amp;D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7020272" y="1869915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94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C2B889-3E3E-7F91-5E09-0E2F2D3AD3F3}"/>
              </a:ext>
            </a:extLst>
          </p:cNvPr>
          <p:cNvSpPr txBox="1">
            <a:spLocks/>
          </p:cNvSpPr>
          <p:nvPr/>
        </p:nvSpPr>
        <p:spPr>
          <a:xfrm>
            <a:off x="323528" y="260648"/>
            <a:ext cx="7772400" cy="747712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Introduction</a:t>
            </a:r>
            <a:endParaRPr lang="zh-CN" altLang="zh-CN" sz="2800" b="1" dirty="0">
              <a:solidFill>
                <a:srgbClr val="0000CC"/>
              </a:solidFill>
              <a:latin typeface="Calibri" panose="020F0502020204030204" pitchFamily="34" charset="0"/>
              <a:ea typeface="楷体_GB2312" pitchFamily="49" charset="-122"/>
              <a:cs typeface="Calibri" panose="020F050202020403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C88E33A-581F-07EF-B8DC-CABFBAB95BE3}"/>
              </a:ext>
            </a:extLst>
          </p:cNvPr>
          <p:cNvCxnSpPr>
            <a:cxnSpLocks/>
          </p:cNvCxnSpPr>
          <p:nvPr/>
        </p:nvCxnSpPr>
        <p:spPr>
          <a:xfrm>
            <a:off x="827584" y="908720"/>
            <a:ext cx="0" cy="594928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9126F9B-C208-59BD-6165-FFCB32A2DE85}"/>
              </a:ext>
            </a:extLst>
          </p:cNvPr>
          <p:cNvGrpSpPr/>
          <p:nvPr/>
        </p:nvGrpSpPr>
        <p:grpSpPr>
          <a:xfrm>
            <a:off x="385300" y="1292259"/>
            <a:ext cx="478287" cy="198346"/>
            <a:chOff x="385300" y="1292259"/>
            <a:chExt cx="478287" cy="19834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393DF57-4DF1-CBA5-1722-5CA675E93B4E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5C5A37E4-656A-9DBA-6510-7AA746A590F2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Rectangle 5">
            <a:extLst>
              <a:ext uri="{FF2B5EF4-FFF2-40B4-BE49-F238E27FC236}">
                <a16:creationId xmlns:a16="http://schemas.microsoft.com/office/drawing/2014/main" id="{3B977A4B-4334-60E4-C558-4FAD0EEBF96D}"/>
              </a:ext>
            </a:extLst>
          </p:cNvPr>
          <p:cNvSpPr txBox="1">
            <a:spLocks/>
          </p:cNvSpPr>
          <p:nvPr/>
        </p:nvSpPr>
        <p:spPr>
          <a:xfrm>
            <a:off x="910392" y="1180944"/>
            <a:ext cx="7675226" cy="648072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35 set 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injection molding machines and 1 set German </a:t>
            </a:r>
            <a:r>
              <a:rPr lang="en-US" altLang="zh-CN" sz="1800" b="0" dirty="0" err="1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Agbo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 470C.</a:t>
            </a: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8EF557BB-CB74-EE56-A110-3F79B0330B97}"/>
              </a:ext>
            </a:extLst>
          </p:cNvPr>
          <p:cNvSpPr txBox="1">
            <a:spLocks/>
          </p:cNvSpPr>
          <p:nvPr/>
        </p:nvSpPr>
        <p:spPr>
          <a:xfrm>
            <a:off x="910392" y="1856200"/>
            <a:ext cx="7675226" cy="720080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fully automatic assembly lines for SAE QC 7.89/8.0, 9.89/10, 11.8, 15.82/16.0.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E3372180-CA34-2F28-B44C-E48BAEBC536D}"/>
              </a:ext>
            </a:extLst>
          </p:cNvPr>
          <p:cNvSpPr txBox="1">
            <a:spLocks/>
          </p:cNvSpPr>
          <p:nvPr/>
        </p:nvSpPr>
        <p:spPr>
          <a:xfrm>
            <a:off x="910392" y="2603464"/>
            <a:ext cx="7675226" cy="753674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semi-automatic assembly lines for SAE QC 7.89, 9.49, 11.8, 17.5.</a:t>
            </a:r>
            <a:endParaRPr lang="en-US" altLang="en-US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8A7B0E1B-40A0-92E4-CB40-650E3500C3A5}"/>
              </a:ext>
            </a:extLst>
          </p:cNvPr>
          <p:cNvSpPr txBox="1">
            <a:spLocks/>
          </p:cNvSpPr>
          <p:nvPr/>
        </p:nvSpPr>
        <p:spPr>
          <a:xfrm>
            <a:off x="910392" y="3384322"/>
            <a:ext cx="7432160" cy="461833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Perform GP12 process control.  </a:t>
            </a:r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90B42555-6D3D-9C81-AF64-68C4ACEF4A38}"/>
              </a:ext>
            </a:extLst>
          </p:cNvPr>
          <p:cNvSpPr txBox="1">
            <a:spLocks/>
          </p:cNvSpPr>
          <p:nvPr/>
        </p:nvSpPr>
        <p:spPr>
          <a:xfrm>
            <a:off x="910392" y="3873339"/>
            <a:ext cx="7675226" cy="661180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more than 200 connectors, include: SAE, VOSS-246, VOSS-230 and others.</a:t>
            </a:r>
            <a:endParaRPr lang="en-US" altLang="zh-CN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4D90C0CA-FF7F-6D98-A2D2-6C4CFA672B26}"/>
              </a:ext>
            </a:extLst>
          </p:cNvPr>
          <p:cNvSpPr txBox="1">
            <a:spLocks/>
          </p:cNvSpPr>
          <p:nvPr/>
        </p:nvSpPr>
        <p:spPr>
          <a:xfrm>
            <a:off x="910392" y="4561703"/>
            <a:ext cx="7675226" cy="834784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more than 30 SCR urea heating quick connectors, which include more than 10 laser welded connectors.</a:t>
            </a: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6219F1D3-7739-5406-6CF6-F7F4DBF4D6BF}"/>
              </a:ext>
            </a:extLst>
          </p:cNvPr>
          <p:cNvSpPr txBox="1">
            <a:spLocks/>
          </p:cNvSpPr>
          <p:nvPr/>
        </p:nvSpPr>
        <p:spPr>
          <a:xfrm>
            <a:off x="910392" y="5423673"/>
            <a:ext cx="7675226" cy="1152128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More products were developed, include valve series connectors such as one-way valves, shut-off valve, and check valves, wiper connectors, new energy vehicle connectors, VDA connectors, etc. </a:t>
            </a:r>
            <a:endParaRPr lang="en-US" altLang="zh-CN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98205E8-229D-D4CD-0BFA-B3F3C1824B44}"/>
              </a:ext>
            </a:extLst>
          </p:cNvPr>
          <p:cNvGrpSpPr/>
          <p:nvPr/>
        </p:nvGrpSpPr>
        <p:grpSpPr>
          <a:xfrm>
            <a:off x="381411" y="1957192"/>
            <a:ext cx="478287" cy="198346"/>
            <a:chOff x="385300" y="1292259"/>
            <a:chExt cx="478287" cy="198346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129CA984-3577-A3FC-964E-E907C77710C0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箭头: 右 40">
              <a:extLst>
                <a:ext uri="{FF2B5EF4-FFF2-40B4-BE49-F238E27FC236}">
                  <a16:creationId xmlns:a16="http://schemas.microsoft.com/office/drawing/2014/main" id="{D7900637-6104-6241-2033-510EE629E540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E659400-2827-CB02-775A-0176640AC18C}"/>
              </a:ext>
            </a:extLst>
          </p:cNvPr>
          <p:cNvGrpSpPr/>
          <p:nvPr/>
        </p:nvGrpSpPr>
        <p:grpSpPr>
          <a:xfrm>
            <a:off x="381411" y="2707765"/>
            <a:ext cx="478287" cy="198346"/>
            <a:chOff x="385300" y="1292259"/>
            <a:chExt cx="478287" cy="198346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6B6F1D68-C943-FA4C-8997-3C1FB8D40555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右 43">
              <a:extLst>
                <a:ext uri="{FF2B5EF4-FFF2-40B4-BE49-F238E27FC236}">
                  <a16:creationId xmlns:a16="http://schemas.microsoft.com/office/drawing/2014/main" id="{AEB04D6F-3FD8-08A1-AE11-504B48C937B5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89FC124-F5AE-9ED4-FE7B-75F589469742}"/>
              </a:ext>
            </a:extLst>
          </p:cNvPr>
          <p:cNvGrpSpPr/>
          <p:nvPr/>
        </p:nvGrpSpPr>
        <p:grpSpPr>
          <a:xfrm>
            <a:off x="390701" y="3459290"/>
            <a:ext cx="478287" cy="198346"/>
            <a:chOff x="385300" y="1292259"/>
            <a:chExt cx="478287" cy="198346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EAC49306-D19F-CE09-4AD4-B76A2D2F2D82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箭头: 右 46">
              <a:extLst>
                <a:ext uri="{FF2B5EF4-FFF2-40B4-BE49-F238E27FC236}">
                  <a16:creationId xmlns:a16="http://schemas.microsoft.com/office/drawing/2014/main" id="{E012A24A-A07E-BB67-1E50-93E177A4D2D3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A9AF32EF-0B73-33A1-4312-0715E3E67188}"/>
              </a:ext>
            </a:extLst>
          </p:cNvPr>
          <p:cNvGrpSpPr/>
          <p:nvPr/>
        </p:nvGrpSpPr>
        <p:grpSpPr>
          <a:xfrm>
            <a:off x="361866" y="3973004"/>
            <a:ext cx="478287" cy="198346"/>
            <a:chOff x="385300" y="1292259"/>
            <a:chExt cx="478287" cy="198346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1FC48A6-D2E7-B82E-2F25-EB18B9A1734D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箭头: 右 49">
              <a:extLst>
                <a:ext uri="{FF2B5EF4-FFF2-40B4-BE49-F238E27FC236}">
                  <a16:creationId xmlns:a16="http://schemas.microsoft.com/office/drawing/2014/main" id="{8BBBC086-F1A0-09D4-630B-B48511240201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86E7234-8E66-61CF-DDD6-0FE634227CFD}"/>
              </a:ext>
            </a:extLst>
          </p:cNvPr>
          <p:cNvGrpSpPr/>
          <p:nvPr/>
        </p:nvGrpSpPr>
        <p:grpSpPr>
          <a:xfrm>
            <a:off x="393477" y="4649569"/>
            <a:ext cx="478287" cy="198346"/>
            <a:chOff x="385300" y="1292259"/>
            <a:chExt cx="478287" cy="198346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C2CB9A6-006E-66B0-09BC-831AFD09D01F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箭头: 右 52">
              <a:extLst>
                <a:ext uri="{FF2B5EF4-FFF2-40B4-BE49-F238E27FC236}">
                  <a16:creationId xmlns:a16="http://schemas.microsoft.com/office/drawing/2014/main" id="{ACF55144-FD80-0FBE-119B-B28C4A62483E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A2CC057-5BF9-BA8B-B7A8-512C51149FBC}"/>
              </a:ext>
            </a:extLst>
          </p:cNvPr>
          <p:cNvGrpSpPr/>
          <p:nvPr/>
        </p:nvGrpSpPr>
        <p:grpSpPr>
          <a:xfrm>
            <a:off x="390701" y="5502770"/>
            <a:ext cx="478287" cy="198346"/>
            <a:chOff x="385300" y="1292259"/>
            <a:chExt cx="478287" cy="198346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AADFA6BB-099A-7DEF-F570-6EF89B9ACE8E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D7FF2BAC-DE22-E11D-8C90-1FB6E3816F12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711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351CEB7-E0DD-40E5-7638-0404B1FBD72D}"/>
              </a:ext>
            </a:extLst>
          </p:cNvPr>
          <p:cNvGrpSpPr/>
          <p:nvPr/>
        </p:nvGrpSpPr>
        <p:grpSpPr>
          <a:xfrm>
            <a:off x="467544" y="1037792"/>
            <a:ext cx="2520280" cy="2808312"/>
            <a:chOff x="251520" y="1515818"/>
            <a:chExt cx="2520280" cy="30963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3F56F02-C69C-9938-4C16-194A28E6D0DF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2968120-3BE2-FF9C-F7FE-2CAF0AA8BDA2}"/>
                </a:ext>
              </a:extLst>
            </p:cNvPr>
            <p:cNvSpPr txBox="1"/>
            <p:nvPr/>
          </p:nvSpPr>
          <p:spPr>
            <a:xfrm>
              <a:off x="390344" y="1715610"/>
              <a:ext cx="229261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connector-SAE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70CAF89-CAB4-8EC1-C220-9D72D9349827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EDE6DB9-1E7C-5E53-D776-4B843D978BFB}"/>
              </a:ext>
            </a:extLst>
          </p:cNvPr>
          <p:cNvGrpSpPr/>
          <p:nvPr/>
        </p:nvGrpSpPr>
        <p:grpSpPr>
          <a:xfrm>
            <a:off x="439452" y="3923724"/>
            <a:ext cx="2520280" cy="2808312"/>
            <a:chOff x="251520" y="1515818"/>
            <a:chExt cx="2520280" cy="3096344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257EF6C0-48C5-035B-D884-CB903C388B17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DFEB7F4-B5C6-5C77-EB43-AB9CBEE49C6E}"/>
                </a:ext>
              </a:extLst>
            </p:cNvPr>
            <p:cNvSpPr txBox="1"/>
            <p:nvPr/>
          </p:nvSpPr>
          <p:spPr>
            <a:xfrm>
              <a:off x="418436" y="1667358"/>
              <a:ext cx="2237440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Wiper Pipe QC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889458C6-F44A-D1A6-53DC-99452C1B3D68}"/>
              </a:ext>
            </a:extLst>
          </p:cNvPr>
          <p:cNvGrpSpPr/>
          <p:nvPr/>
        </p:nvGrpSpPr>
        <p:grpSpPr>
          <a:xfrm>
            <a:off x="6159960" y="3945629"/>
            <a:ext cx="2520280" cy="2808312"/>
            <a:chOff x="251520" y="1515818"/>
            <a:chExt cx="2520280" cy="3096344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5A7F37F-550B-E545-67AF-CC05B3858840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371B0D6E-4AE2-A9C8-9524-55A2B8434713}"/>
                </a:ext>
              </a:extLst>
            </p:cNvPr>
            <p:cNvSpPr txBox="1"/>
            <p:nvPr/>
          </p:nvSpPr>
          <p:spPr>
            <a:xfrm>
              <a:off x="388182" y="1638448"/>
              <a:ext cx="226055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Oil Return Connector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60E764FB-66E4-BD0B-4F7E-B403DCA8150D}"/>
              </a:ext>
            </a:extLst>
          </p:cNvPr>
          <p:cNvGrpSpPr/>
          <p:nvPr/>
        </p:nvGrpSpPr>
        <p:grpSpPr>
          <a:xfrm>
            <a:off x="3336598" y="3914392"/>
            <a:ext cx="2520280" cy="2808312"/>
            <a:chOff x="251520" y="1515818"/>
            <a:chExt cx="2520280" cy="309634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2AA51FFD-05FE-C599-8AA9-93CC92C7F55C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1585F107-3733-9094-84B2-02CCDB452C5F}"/>
                </a:ext>
              </a:extLst>
            </p:cNvPr>
            <p:cNvSpPr txBox="1"/>
            <p:nvPr/>
          </p:nvSpPr>
          <p:spPr>
            <a:xfrm>
              <a:off x="408415" y="1642963"/>
              <a:ext cx="224153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Adaptor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FF5C8F0-4FF1-FDF4-B263-5B485E75085C}"/>
              </a:ext>
            </a:extLst>
          </p:cNvPr>
          <p:cNvGrpSpPr/>
          <p:nvPr/>
        </p:nvGrpSpPr>
        <p:grpSpPr>
          <a:xfrm>
            <a:off x="6156178" y="1052736"/>
            <a:ext cx="2520280" cy="2808312"/>
            <a:chOff x="251520" y="1515818"/>
            <a:chExt cx="2520280" cy="3096344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683B468-81B3-9485-564A-E5BF94FAA4B8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3D84630-3564-D42A-CFD1-3DA8521B3B41}"/>
                </a:ext>
              </a:extLst>
            </p:cNvPr>
            <p:cNvSpPr txBox="1"/>
            <p:nvPr/>
          </p:nvSpPr>
          <p:spPr>
            <a:xfrm>
              <a:off x="449084" y="1699134"/>
              <a:ext cx="2170987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CQC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DC57D46B-5AB9-6B98-567A-A72213997CF5}"/>
              </a:ext>
            </a:extLst>
          </p:cNvPr>
          <p:cNvGrpSpPr/>
          <p:nvPr/>
        </p:nvGrpSpPr>
        <p:grpSpPr>
          <a:xfrm>
            <a:off x="3311861" y="1024269"/>
            <a:ext cx="2569155" cy="2808312"/>
            <a:chOff x="230565" y="1518872"/>
            <a:chExt cx="2569155" cy="3096344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C15977DE-D30C-636A-FA58-F8DF1207A106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0D7483A-A0C1-A19A-B5AA-0BD09439D699}"/>
                </a:ext>
              </a:extLst>
            </p:cNvPr>
            <p:cNvSpPr txBox="1"/>
            <p:nvPr/>
          </p:nvSpPr>
          <p:spPr>
            <a:xfrm>
              <a:off x="349897" y="1733574"/>
              <a:ext cx="2303836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connector-VDA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5374B92-C929-1ADE-7212-BDEE0175C499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412197" y="2296140"/>
              <a:ext cx="2387523" cy="299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b="1" dirty="0">
                  <a:solidFill>
                    <a:srgbClr val="686769"/>
                  </a:solidFill>
                  <a:uFillTx/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coolant system</a:t>
              </a:r>
              <a:endParaRPr lang="zh-CN" altLang="en-US" sz="1000" b="1" dirty="0">
                <a:solidFill>
                  <a:srgbClr val="686769"/>
                </a:solidFill>
                <a:uFillTx/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B900B169-82E0-2D57-94A1-BEB9AD24D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971" y="5173601"/>
            <a:ext cx="2102070" cy="142591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131F73F-031F-2CD9-3304-8C3AA6E960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44208" y="1729232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coolant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0DE975-EFEB-203C-9451-A876DB10E18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9806" y="4592689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windshield washer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200778-EE5A-5252-FF8F-BDC3B5D77E2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27091" y="4514385"/>
            <a:ext cx="2387523" cy="471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pipeline connecting and converting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F86397E-C795-9117-C844-F5158E615C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271719" y="4679836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fuel(liquid)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70D7914-250F-7537-135E-BA1D96FDFD85}"/>
              </a:ext>
            </a:extLst>
          </p:cNvPr>
          <p:cNvGrpSpPr/>
          <p:nvPr/>
        </p:nvGrpSpPr>
        <p:grpSpPr>
          <a:xfrm>
            <a:off x="3501736" y="2356444"/>
            <a:ext cx="2140527" cy="1382224"/>
            <a:chOff x="3501736" y="2356444"/>
            <a:chExt cx="2140527" cy="138222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CCC3F85-0DF6-3811-3DBF-2395C24A2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736" y="2356444"/>
              <a:ext cx="2140527" cy="1382224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998A73A-1D1D-65A1-682A-1DED1104C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91767" y="2438122"/>
              <a:ext cx="1872210" cy="1254302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7B25F616-3E25-6B13-210C-1A32770919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127" y="5141248"/>
            <a:ext cx="2123076" cy="14544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FFF5F57-4D87-F9F2-0B06-C22EE10E61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742" y="2349865"/>
            <a:ext cx="2170987" cy="141332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BF25D27-4E5E-807F-A447-EB2BA17C53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788" y="2378319"/>
            <a:ext cx="2156904" cy="13603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FACDA66-6AF7-C959-3A07-4020255D662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00"/>
          <a:stretch/>
        </p:blipFill>
        <p:spPr>
          <a:xfrm>
            <a:off x="6312853" y="5148247"/>
            <a:ext cx="2244324" cy="146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4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351CEB7-E0DD-40E5-7638-0404B1FBD72D}"/>
              </a:ext>
            </a:extLst>
          </p:cNvPr>
          <p:cNvGrpSpPr/>
          <p:nvPr/>
        </p:nvGrpSpPr>
        <p:grpSpPr>
          <a:xfrm>
            <a:off x="467544" y="1037792"/>
            <a:ext cx="2520280" cy="2808312"/>
            <a:chOff x="251520" y="1515818"/>
            <a:chExt cx="2520280" cy="30963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3F56F02-C69C-9938-4C16-194A28E6D0DF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2968120-3BE2-FF9C-F7FE-2CAF0AA8BDA2}"/>
                </a:ext>
              </a:extLst>
            </p:cNvPr>
            <p:cNvSpPr txBox="1"/>
            <p:nvPr/>
          </p:nvSpPr>
          <p:spPr>
            <a:xfrm>
              <a:off x="342889" y="1715610"/>
              <a:ext cx="2214068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connector-246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70CAF89-CAB4-8EC1-C220-9D72D9349827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FF5C8F0-4FF1-FDF4-B263-5B485E75085C}"/>
              </a:ext>
            </a:extLst>
          </p:cNvPr>
          <p:cNvGrpSpPr/>
          <p:nvPr/>
        </p:nvGrpSpPr>
        <p:grpSpPr>
          <a:xfrm>
            <a:off x="6156178" y="1052736"/>
            <a:ext cx="2520280" cy="2808312"/>
            <a:chOff x="251520" y="1515818"/>
            <a:chExt cx="2520280" cy="3096344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683B468-81B3-9485-564A-E5BF94FAA4B8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3D84630-3564-D42A-CFD1-3DA8521B3B41}"/>
                </a:ext>
              </a:extLst>
            </p:cNvPr>
            <p:cNvSpPr txBox="1"/>
            <p:nvPr/>
          </p:nvSpPr>
          <p:spPr>
            <a:xfrm>
              <a:off x="379388" y="1699134"/>
              <a:ext cx="2248394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Check Valve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DC57D46B-5AB9-6B98-567A-A72213997CF5}"/>
              </a:ext>
            </a:extLst>
          </p:cNvPr>
          <p:cNvGrpSpPr/>
          <p:nvPr/>
        </p:nvGrpSpPr>
        <p:grpSpPr>
          <a:xfrm>
            <a:off x="3311861" y="1024269"/>
            <a:ext cx="2520280" cy="2808312"/>
            <a:chOff x="230565" y="1518872"/>
            <a:chExt cx="2520280" cy="3096344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C15977DE-D30C-636A-FA58-F8DF1207A106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0D7483A-A0C1-A19A-B5AA-0BD09439D699}"/>
                </a:ext>
              </a:extLst>
            </p:cNvPr>
            <p:cNvSpPr txBox="1"/>
            <p:nvPr/>
          </p:nvSpPr>
          <p:spPr>
            <a:xfrm>
              <a:off x="349897" y="1733574"/>
              <a:ext cx="2214068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connector-230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5374B92-C929-1ADE-7212-BDEE0175C499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21680" y="2106852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131F73F-031F-2CD9-3304-8C3AA6E960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35277" y="1757607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fuel(liquid/vapor)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DE2A36A-66F7-4C83-E15B-397F95587176}"/>
              </a:ext>
            </a:extLst>
          </p:cNvPr>
          <p:cNvGrpSpPr/>
          <p:nvPr/>
        </p:nvGrpSpPr>
        <p:grpSpPr>
          <a:xfrm>
            <a:off x="675625" y="2366840"/>
            <a:ext cx="2148933" cy="1396866"/>
            <a:chOff x="6353742" y="2344516"/>
            <a:chExt cx="2148933" cy="139686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CC86148-AB8A-A915-5492-CCE406A49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3742" y="2353730"/>
              <a:ext cx="2148933" cy="138765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A13C5F2-26F8-4D10-AB66-CA607FDB9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1758" y="2344516"/>
              <a:ext cx="1807446" cy="1387652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878179F-CA3A-CCC5-37BC-9DDCE71BF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850" y="2366275"/>
            <a:ext cx="2220299" cy="138821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3A13039-BB11-6A6A-35E9-0A09E72932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4046" y="2366275"/>
            <a:ext cx="2289987" cy="139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2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73426" y="295227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R&amp;D- Certificates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2DAD6C-B788-2074-11B0-793D208A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" y="2708404"/>
            <a:ext cx="5561929" cy="39604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2A206B3-7233-A992-4044-FD28AB0E6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785738"/>
            <a:ext cx="3282304" cy="4058875"/>
          </a:xfrm>
          <a:prstGeom prst="rect">
            <a:avLst/>
          </a:prstGeom>
        </p:spPr>
      </p:pic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85FEBEC1-5BE3-A9D3-CF20-EC7EB13F7848}"/>
              </a:ext>
            </a:extLst>
          </p:cNvPr>
          <p:cNvSpPr/>
          <p:nvPr/>
        </p:nvSpPr>
        <p:spPr>
          <a:xfrm>
            <a:off x="827584" y="1122842"/>
            <a:ext cx="4968552" cy="425249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Zhejiang Province Technology-based SME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CD02A20-6293-0031-1A7A-7C4BA6DE9CC0}"/>
              </a:ext>
            </a:extLst>
          </p:cNvPr>
          <p:cNvSpPr/>
          <p:nvPr/>
        </p:nvSpPr>
        <p:spPr>
          <a:xfrm>
            <a:off x="827584" y="1631247"/>
            <a:ext cx="5976664" cy="425250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Taizhou City High-tech Enterprise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92DA789-E743-79C5-3867-14C65208475A}"/>
              </a:ext>
            </a:extLst>
          </p:cNvPr>
          <p:cNvSpPr/>
          <p:nvPr/>
        </p:nvSpPr>
        <p:spPr>
          <a:xfrm>
            <a:off x="827584" y="2139654"/>
            <a:ext cx="7272808" cy="425250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Taizhou City High-tech Research and Development Center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D52343F-4A11-CD1A-A6D3-34406E36110F}"/>
              </a:ext>
            </a:extLst>
          </p:cNvPr>
          <p:cNvSpPr/>
          <p:nvPr/>
        </p:nvSpPr>
        <p:spPr>
          <a:xfrm>
            <a:off x="539552" y="1263458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44E5606-132D-2B9E-4381-3B932463ED17}"/>
              </a:ext>
            </a:extLst>
          </p:cNvPr>
          <p:cNvSpPr/>
          <p:nvPr/>
        </p:nvSpPr>
        <p:spPr>
          <a:xfrm>
            <a:off x="539552" y="1771864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8F1A3E9-B992-E94F-7269-ED8963AC3179}"/>
              </a:ext>
            </a:extLst>
          </p:cNvPr>
          <p:cNvSpPr/>
          <p:nvPr/>
        </p:nvSpPr>
        <p:spPr>
          <a:xfrm>
            <a:off x="539552" y="2280271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51520" y="29788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R&amp;D-Patents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0B595A6-FB43-E4E0-186F-7C3661FADC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" y="1772817"/>
            <a:ext cx="3123669" cy="44438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701F989-D901-CB82-22E5-EC8A5678E5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371" y="1785707"/>
            <a:ext cx="3123669" cy="44323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56CAB3A-22B5-B6D5-A0B4-DF21703900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72816"/>
            <a:ext cx="3142156" cy="44438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CC0939C-220E-6E3D-C1EC-8691CEB9F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30" y="1753856"/>
            <a:ext cx="3123669" cy="444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2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51520" y="273065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888092-D10A-88EF-FDE3-732BB897443B}"/>
              </a:ext>
            </a:extLst>
          </p:cNvPr>
          <p:cNvGrpSpPr/>
          <p:nvPr/>
        </p:nvGrpSpPr>
        <p:grpSpPr>
          <a:xfrm>
            <a:off x="-137" y="1916832"/>
            <a:ext cx="3168352" cy="4462589"/>
            <a:chOff x="528" y="2303"/>
            <a:chExt cx="6111" cy="856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6228B0A-D34B-92B9-9A7F-AF25BD4F3340}"/>
                </a:ext>
              </a:extLst>
            </p:cNvPr>
            <p:cNvGrpSpPr/>
            <p:nvPr/>
          </p:nvGrpSpPr>
          <p:grpSpPr>
            <a:xfrm>
              <a:off x="1131" y="2303"/>
              <a:ext cx="5104" cy="7024"/>
              <a:chOff x="1231" y="2383"/>
              <a:chExt cx="5104" cy="7024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02F24C04-F1FF-6FC8-EEB0-AFAF79C83F8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362" y="2715"/>
                <a:ext cx="4973" cy="6692"/>
              </a:xfrm>
              <a:prstGeom prst="rect">
                <a:avLst/>
              </a:prstGeom>
              <a:noFill/>
              <a:ln w="76200">
                <a:gradFill>
                  <a:gsLst>
                    <a:gs pos="0">
                      <a:srgbClr val="1E9DDF"/>
                    </a:gs>
                    <a:gs pos="100000">
                      <a:srgbClr val="2B4FAD"/>
                    </a:gs>
                  </a:gsLst>
                  <a:lin ang="54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10" name="图片 2">
                <a:extLst>
                  <a:ext uri="{FF2B5EF4-FFF2-40B4-BE49-F238E27FC236}">
                    <a16:creationId xmlns:a16="http://schemas.microsoft.com/office/drawing/2014/main" id="{BA9A55FC-5CBF-27CF-0321-EFC94AA065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31" y="2383"/>
                <a:ext cx="4691" cy="6667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3548804-3BB6-08E0-92E7-0D9DFAAFC7C6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28" y="9631"/>
              <a:ext cx="6111" cy="12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20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Performance testing of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high and low  temperature tensile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 machines (plastic particles, joints)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F43254E-7713-E162-A6A0-F8C4B7074A79}"/>
              </a:ext>
            </a:extLst>
          </p:cNvPr>
          <p:cNvGrpSpPr/>
          <p:nvPr/>
        </p:nvGrpSpPr>
        <p:grpSpPr>
          <a:xfrm>
            <a:off x="3311213" y="1866032"/>
            <a:ext cx="2722996" cy="3710920"/>
            <a:chOff x="-853" y="2303"/>
            <a:chExt cx="5180" cy="710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C01C307-0969-25F6-0343-6F676D1B51E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-646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5" name="图片 2" descr="C:\Users\leo\Desktop\PPT\图片4.png图片4">
              <a:extLst>
                <a:ext uri="{FF2B5EF4-FFF2-40B4-BE49-F238E27FC236}">
                  <a16:creationId xmlns:a16="http://schemas.microsoft.com/office/drawing/2014/main" id="{2C3AA89C-702B-4AEF-E8FD-CECB43CC2AC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/>
            <a:srcRect l="3184" t="3184" r="-3184" b="3184"/>
            <a:stretch>
              <a:fillRect/>
            </a:stretch>
          </p:blipFill>
          <p:spPr>
            <a:xfrm>
              <a:off x="-853" y="2303"/>
              <a:ext cx="4834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A288386-6A90-6BA0-D337-C6D9789706DB}"/>
              </a:ext>
            </a:extLst>
          </p:cNvPr>
          <p:cNvGrpSpPr/>
          <p:nvPr/>
        </p:nvGrpSpPr>
        <p:grpSpPr>
          <a:xfrm>
            <a:off x="6343064" y="1876753"/>
            <a:ext cx="2532075" cy="3726177"/>
            <a:chOff x="-2791" y="2223"/>
            <a:chExt cx="5180" cy="7184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CC90EDB-7B01-4879-9A2C-3FAD6D3A5ED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-2584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20" name="图片 2">
              <a:extLst>
                <a:ext uri="{FF2B5EF4-FFF2-40B4-BE49-F238E27FC236}">
                  <a16:creationId xmlns:a16="http://schemas.microsoft.com/office/drawing/2014/main" id="{0B051C13-F50A-27D6-FA93-CF33C2774929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5" b="2735"/>
            <a:stretch/>
          </p:blipFill>
          <p:spPr>
            <a:xfrm>
              <a:off x="-2791" y="2223"/>
              <a:ext cx="4834" cy="674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3A8E65C-BBC4-30E6-1493-8AB7585F82A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17036" y="5978733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Pressurized blasting test bench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2153A53-97D0-4D0C-3475-868A540A89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34209" y="5970543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Normal temperature tensile test bench</a:t>
            </a:r>
          </a:p>
        </p:txBody>
      </p:sp>
    </p:spTree>
    <p:extLst>
      <p:ext uri="{BB962C8B-B14F-4D97-AF65-F5344CB8AC3E}">
        <p14:creationId xmlns:p14="http://schemas.microsoft.com/office/powerpoint/2010/main" val="29919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4597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18DE5C7-9307-1828-985B-895F0A0867BE}"/>
              </a:ext>
            </a:extLst>
          </p:cNvPr>
          <p:cNvGrpSpPr/>
          <p:nvPr/>
        </p:nvGrpSpPr>
        <p:grpSpPr>
          <a:xfrm>
            <a:off x="370522" y="1915954"/>
            <a:ext cx="2598896" cy="3383280"/>
            <a:chOff x="878" y="2303"/>
            <a:chExt cx="5457" cy="710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0D6C34C-BE43-B0B9-2B01-A0BA7954117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62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1" name="图片 2" descr="C:\Users\leo\Desktop\PPT\图片10.png图片10">
              <a:extLst>
                <a:ext uri="{FF2B5EF4-FFF2-40B4-BE49-F238E27FC236}">
                  <a16:creationId xmlns:a16="http://schemas.microsoft.com/office/drawing/2014/main" id="{E39BDF1E-A0B8-890F-C6E7-6B1CFA0C407A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0"/>
            <a:srcRect l="10" t="10" r="-10" b="10"/>
            <a:stretch>
              <a:fillRect/>
            </a:stretch>
          </p:blipFill>
          <p:spPr>
            <a:xfrm>
              <a:off x="878" y="2303"/>
              <a:ext cx="5000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D7E7320-E2B2-5E50-9BD2-E4F360C974B3}"/>
              </a:ext>
            </a:extLst>
          </p:cNvPr>
          <p:cNvGrpSpPr/>
          <p:nvPr/>
        </p:nvGrpSpPr>
        <p:grpSpPr>
          <a:xfrm>
            <a:off x="3514249" y="1954054"/>
            <a:ext cx="2466975" cy="3383280"/>
            <a:chOff x="1155" y="2303"/>
            <a:chExt cx="5180" cy="710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528B326-1654-16F3-AB48-C7B508BAE40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362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6" name="图片 2" descr="C:\Users\leo\Desktop\PPT\图片11.png图片11">
              <a:extLst>
                <a:ext uri="{FF2B5EF4-FFF2-40B4-BE49-F238E27FC236}">
                  <a16:creationId xmlns:a16="http://schemas.microsoft.com/office/drawing/2014/main" id="{E4961EED-84DD-1326-FA00-0E3B53AEA406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/>
            <a:srcRect l="13244" r="13244"/>
            <a:stretch>
              <a:fillRect/>
            </a:stretch>
          </p:blipFill>
          <p:spPr>
            <a:xfrm>
              <a:off x="1155" y="2303"/>
              <a:ext cx="4834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F5CF1238-37BF-2433-B805-3A5E435BF0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611303" y="2150269"/>
            <a:ext cx="2368391" cy="3187065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0" name="图片 19" descr="图片8">
            <a:extLst>
              <a:ext uri="{FF2B5EF4-FFF2-40B4-BE49-F238E27FC236}">
                <a16:creationId xmlns:a16="http://schemas.microsoft.com/office/drawing/2014/main" id="{E4516499-C0E0-9D39-AACD-639C2273E7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6061710" y="2304098"/>
            <a:ext cx="3208020" cy="2365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FD5B795-342A-0312-D3D2-F3F14814E9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156176" y="5497026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Dry humidity monitoring of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plastic particles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4A013E-24EE-0E29-101B-6594DC1EF1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168325" y="5554621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Plastic Impact Test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A969F0-AD7C-3419-A098-09A2438C810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24" y="5518632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Determination of Melt Index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of Plastic Particles</a:t>
            </a:r>
          </a:p>
        </p:txBody>
      </p:sp>
    </p:spTree>
    <p:extLst>
      <p:ext uri="{BB962C8B-B14F-4D97-AF65-F5344CB8AC3E}">
        <p14:creationId xmlns:p14="http://schemas.microsoft.com/office/powerpoint/2010/main" val="101650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7801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pic>
        <p:nvPicPr>
          <p:cNvPr id="2" name="图片 1" descr="图片18">
            <a:extLst>
              <a:ext uri="{FF2B5EF4-FFF2-40B4-BE49-F238E27FC236}">
                <a16:creationId xmlns:a16="http://schemas.microsoft.com/office/drawing/2014/main" id="{6DDD4E50-29F8-28E6-3E25-3C536145E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8080" y="1954054"/>
            <a:ext cx="1964055" cy="1473041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图片 2" descr="图片19">
            <a:extLst>
              <a:ext uri="{FF2B5EF4-FFF2-40B4-BE49-F238E27FC236}">
                <a16:creationId xmlns:a16="http://schemas.microsoft.com/office/drawing/2014/main" id="{82C949D6-0BC4-3A5A-6259-783BDF08C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5106" y="1954054"/>
            <a:ext cx="2112645" cy="1408271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" name="图片 3" descr="图片20">
            <a:extLst>
              <a:ext uri="{FF2B5EF4-FFF2-40B4-BE49-F238E27FC236}">
                <a16:creationId xmlns:a16="http://schemas.microsoft.com/office/drawing/2014/main" id="{00415B6B-AD04-EB05-CBB2-C601A6EFC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004" y="2019300"/>
            <a:ext cx="2364105" cy="3154680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图片 4" descr="图片21">
            <a:extLst>
              <a:ext uri="{FF2B5EF4-FFF2-40B4-BE49-F238E27FC236}">
                <a16:creationId xmlns:a16="http://schemas.microsoft.com/office/drawing/2014/main" id="{97369009-A60D-A84F-13FB-7300B1290A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8872" y="4095327"/>
            <a:ext cx="1931194" cy="140160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1" name="图片 20" descr="图片22">
            <a:extLst>
              <a:ext uri="{FF2B5EF4-FFF2-40B4-BE49-F238E27FC236}">
                <a16:creationId xmlns:a16="http://schemas.microsoft.com/office/drawing/2014/main" id="{B8EBDF55-5E83-9221-AF99-1D167FA51F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3518" y="4053417"/>
            <a:ext cx="2139791" cy="144351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A938322-BC78-C32A-DB35-21066B95D5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83681" y="5281487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Fuel compatibility test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C53CCA-E034-8D39-5A0B-AB16D9A597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51062" y="5641742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Zinc chloride resistance test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75283B-1335-A8C3-4459-394DC6561FD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049237" y="3618126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Salt spray test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C41BAA-A771-C499-71DF-98CD7A3675F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69507" y="3546782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High and low temperature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alternating test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6B9731-BC45-8A03-23D6-4FC2E26332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70293" y="5641742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Anti-external chemical test</a:t>
            </a:r>
          </a:p>
        </p:txBody>
      </p:sp>
    </p:spTree>
    <p:extLst>
      <p:ext uri="{BB962C8B-B14F-4D97-AF65-F5344CB8AC3E}">
        <p14:creationId xmlns:p14="http://schemas.microsoft.com/office/powerpoint/2010/main" val="42577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55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Equipment-Inspection and Testing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92DDDEB-42AA-75C7-F7B8-2D3778DF0F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16059" y="2274570"/>
            <a:ext cx="3910974" cy="2867978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9C42CD4-CDAC-2D58-EFC3-4ABEE5B516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29789" y="2193607"/>
            <a:ext cx="2368391" cy="2949417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9" name="图片 28" descr="图片12">
            <a:extLst>
              <a:ext uri="{FF2B5EF4-FFF2-40B4-BE49-F238E27FC236}">
                <a16:creationId xmlns:a16="http://schemas.microsoft.com/office/drawing/2014/main" id="{B0BD3E2C-12B0-400A-9969-599E6A7EF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946" y="1991677"/>
            <a:ext cx="3969068" cy="2987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 descr="图片16">
            <a:extLst>
              <a:ext uri="{FF2B5EF4-FFF2-40B4-BE49-F238E27FC236}">
                <a16:creationId xmlns:a16="http://schemas.microsoft.com/office/drawing/2014/main" id="{BE1D4007-A625-1BAC-ECDB-1AB0D6251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664" y="1991677"/>
            <a:ext cx="2482691" cy="2987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4BB3830-4674-B921-5695-D6DA321B29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87624" y="5306519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Dimension Test for O-rings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9DC08-09F8-4D7A-1EAF-2CD2B5CE9C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29808" y="5306519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Non-standard product leakage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inspection tooling</a:t>
            </a:r>
          </a:p>
        </p:txBody>
      </p:sp>
    </p:spTree>
    <p:extLst>
      <p:ext uri="{BB962C8B-B14F-4D97-AF65-F5344CB8AC3E}">
        <p14:creationId xmlns:p14="http://schemas.microsoft.com/office/powerpoint/2010/main" val="18925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Equipment-Inspection and Testing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7B77E8-06F0-01D8-28AF-D38533E8A4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14172" y="2469357"/>
            <a:ext cx="1957388" cy="2348389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9" name="图片 8" descr="图片13">
            <a:extLst>
              <a:ext uri="{FF2B5EF4-FFF2-40B4-BE49-F238E27FC236}">
                <a16:creationId xmlns:a16="http://schemas.microsoft.com/office/drawing/2014/main" id="{B143573D-EA24-8B69-825C-FD0E9D5F1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842" y="2088833"/>
            <a:ext cx="2192179" cy="2508409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55D417C-80AF-A9DA-6C13-638ED8701D0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5814" y="2469357"/>
            <a:ext cx="5295424" cy="2348389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17E150C-5493-083C-F1B2-72658659B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58" y="1954054"/>
            <a:ext cx="5358289" cy="2643188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E5C5802-9364-9DD4-934F-CF0657D8DA9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95814" y="4982052"/>
            <a:ext cx="531287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leak test</a:t>
            </a:r>
          </a:p>
          <a:p>
            <a:pPr algn="ctr">
              <a:lnSpc>
                <a:spcPct val="100000"/>
              </a:lnSpc>
            </a:pPr>
            <a:r>
              <a:rPr lang="en-US" altLang="zh-CN" sz="1400" b="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Self-designed and manufactured online leak detection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b="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Leakage probe, the size conforms to the SAE standard, the outer diameter of the probe uses the following tolerance: Φ 7.81-7.83,Standard size of 7.89 male connector: Φ 7.89±0.06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BF4B98-AE89-4EB5-4108-8077098AEE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156176" y="4982826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Constant temperature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water bath pot</a:t>
            </a:r>
          </a:p>
        </p:txBody>
      </p:sp>
    </p:spTree>
    <p:extLst>
      <p:ext uri="{BB962C8B-B14F-4D97-AF65-F5344CB8AC3E}">
        <p14:creationId xmlns:p14="http://schemas.microsoft.com/office/powerpoint/2010/main" val="44922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873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performance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28227AE-E27E-BE5C-F077-7D8D832B6DA5}"/>
              </a:ext>
            </a:extLst>
          </p:cNvPr>
          <p:cNvGrpSpPr/>
          <p:nvPr/>
        </p:nvGrpSpPr>
        <p:grpSpPr>
          <a:xfrm>
            <a:off x="678684" y="1684308"/>
            <a:ext cx="7557322" cy="1075200"/>
            <a:chOff x="1533" y="2553"/>
            <a:chExt cx="14086" cy="1430"/>
          </a:xfrm>
        </p:grpSpPr>
        <p:sp>
          <p:nvSpPr>
            <p:cNvPr id="3" name="圆角矩形 4">
              <a:extLst>
                <a:ext uri="{FF2B5EF4-FFF2-40B4-BE49-F238E27FC236}">
                  <a16:creationId xmlns:a16="http://schemas.microsoft.com/office/drawing/2014/main" id="{F8A1A8BB-AEF3-11F2-8126-CDB868EDD2E0}"/>
                </a:ext>
              </a:extLst>
            </p:cNvPr>
            <p:cNvSpPr/>
            <p:nvPr/>
          </p:nvSpPr>
          <p:spPr>
            <a:xfrm>
              <a:off x="15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203166D1-6B0B-B55E-1023-BEF3D3C6538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4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" name="圆角矩形 6">
              <a:extLst>
                <a:ext uri="{FF2B5EF4-FFF2-40B4-BE49-F238E27FC236}">
                  <a16:creationId xmlns:a16="http://schemas.microsoft.com/office/drawing/2014/main" id="{EBD7AD27-EF5C-B929-F15F-B1A84707989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2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" name="圆角矩形 7">
              <a:extLst>
                <a:ext uri="{FF2B5EF4-FFF2-40B4-BE49-F238E27FC236}">
                  <a16:creationId xmlns:a16="http://schemas.microsoft.com/office/drawing/2014/main" id="{A7729625-10F6-E108-BFD5-CFFF69446229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9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2DB1636E-D92C-8206-595C-B22C008406DC}"/>
              </a:ext>
            </a:extLst>
          </p:cNvPr>
          <p:cNvGrpSpPr/>
          <p:nvPr/>
        </p:nvGrpSpPr>
        <p:grpSpPr>
          <a:xfrm>
            <a:off x="712356" y="3205073"/>
            <a:ext cx="7539808" cy="1071742"/>
            <a:chOff x="1533" y="2553"/>
            <a:chExt cx="14086" cy="1430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E806575F-2221-CB11-DC22-5727F6C5BCF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5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73DF1AF1-B853-8729-E0E1-E8912DE47CF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4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C3F2FD82-A65B-203E-C026-1183D141A76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2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2" name="圆角矩形 13">
              <a:extLst>
                <a:ext uri="{FF2B5EF4-FFF2-40B4-BE49-F238E27FC236}">
                  <a16:creationId xmlns:a16="http://schemas.microsoft.com/office/drawing/2014/main" id="{4750BAD6-4048-77FB-3695-DCF9C7E1958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9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3745006-F5A1-A837-861D-C8799311607F}"/>
              </a:ext>
            </a:extLst>
          </p:cNvPr>
          <p:cNvGrpSpPr/>
          <p:nvPr/>
        </p:nvGrpSpPr>
        <p:grpSpPr>
          <a:xfrm>
            <a:off x="726353" y="4619972"/>
            <a:ext cx="7539807" cy="1133539"/>
            <a:chOff x="1533" y="2553"/>
            <a:chExt cx="14086" cy="1430"/>
          </a:xfrm>
        </p:grpSpPr>
        <p:sp>
          <p:nvSpPr>
            <p:cNvPr id="14" name="圆角矩形 15">
              <a:extLst>
                <a:ext uri="{FF2B5EF4-FFF2-40B4-BE49-F238E27FC236}">
                  <a16:creationId xmlns:a16="http://schemas.microsoft.com/office/drawing/2014/main" id="{5DA1790E-4789-6D9E-CC5A-3E623BB9BAF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5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圆角矩形 16">
              <a:extLst>
                <a:ext uri="{FF2B5EF4-FFF2-40B4-BE49-F238E27FC236}">
                  <a16:creationId xmlns:a16="http://schemas.microsoft.com/office/drawing/2014/main" id="{BCEB44EC-D0A9-4350-6424-371E20BF4E6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4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6" name="圆角矩形 17">
              <a:extLst>
                <a:ext uri="{FF2B5EF4-FFF2-40B4-BE49-F238E27FC236}">
                  <a16:creationId xmlns:a16="http://schemas.microsoft.com/office/drawing/2014/main" id="{C52347C3-7119-9E1D-24BD-C2999F39326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2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7" name="圆角矩形 18">
              <a:extLst>
                <a:ext uri="{FF2B5EF4-FFF2-40B4-BE49-F238E27FC236}">
                  <a16:creationId xmlns:a16="http://schemas.microsoft.com/office/drawing/2014/main" id="{A2C577E2-3F21-7275-B93E-6E2CC60BFAD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29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aphicFrame>
        <p:nvGraphicFramePr>
          <p:cNvPr id="18" name="对象 1">
            <a:extLst>
              <a:ext uri="{FF2B5EF4-FFF2-40B4-BE49-F238E27FC236}">
                <a16:creationId xmlns:a16="http://schemas.microsoft.com/office/drawing/2014/main" id="{658ABE91-2940-16CF-5DE2-278F5B7C95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6856205"/>
              </p:ext>
            </p:extLst>
          </p:nvPr>
        </p:nvGraphicFramePr>
        <p:xfrm>
          <a:off x="976937" y="1899025"/>
          <a:ext cx="909800" cy="82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25" imgW="1218600" imgH="1104840" progId="Package">
                  <p:embed/>
                </p:oleObj>
              </mc:Choice>
              <mc:Fallback>
                <p:oleObj name="包装程序外壳对象" showAsIcon="1" r:id="rId25" imgW="1218600" imgH="1104840" progId="Package">
                  <p:embed/>
                  <p:pic>
                    <p:nvPicPr>
                      <p:cNvPr id="39940" name="对象 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976937" y="1899025"/>
                        <a:ext cx="909800" cy="82429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2">
            <a:extLst>
              <a:ext uri="{FF2B5EF4-FFF2-40B4-BE49-F238E27FC236}">
                <a16:creationId xmlns:a16="http://schemas.microsoft.com/office/drawing/2014/main" id="{6F36D697-49F7-D1D8-5C1A-25524B0162F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6730009"/>
              </p:ext>
            </p:extLst>
          </p:nvPr>
        </p:nvGraphicFramePr>
        <p:xfrm>
          <a:off x="2579875" y="1920867"/>
          <a:ext cx="1959769" cy="63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27" imgW="1719000" imgH="544320" progId="Package">
                  <p:embed/>
                </p:oleObj>
              </mc:Choice>
              <mc:Fallback>
                <p:oleObj name="包装程序外壳对象" showAsIcon="1" r:id="rId27" imgW="1719000" imgH="544320" progId="Package">
                  <p:embed/>
                  <p:pic>
                    <p:nvPicPr>
                      <p:cNvPr id="39941" name="对象 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579875" y="1920867"/>
                        <a:ext cx="1959769" cy="6357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3">
            <a:extLst>
              <a:ext uri="{FF2B5EF4-FFF2-40B4-BE49-F238E27FC236}">
                <a16:creationId xmlns:a16="http://schemas.microsoft.com/office/drawing/2014/main" id="{70E99BAB-0981-E281-27BF-39B53F1EE043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17873725"/>
              </p:ext>
            </p:extLst>
          </p:nvPr>
        </p:nvGraphicFramePr>
        <p:xfrm>
          <a:off x="4475531" y="1974375"/>
          <a:ext cx="2115699" cy="53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29" imgW="2794000" imgH="698500" progId="Package">
                  <p:embed/>
                </p:oleObj>
              </mc:Choice>
              <mc:Fallback>
                <p:oleObj showAsIcon="1" r:id="rId29" imgW="2794000" imgH="698500" progId="Package">
                  <p:embed/>
                  <p:pic>
                    <p:nvPicPr>
                      <p:cNvPr id="39942" name="对象 3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475531" y="1974375"/>
                        <a:ext cx="2115699" cy="536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5">
            <a:extLst>
              <a:ext uri="{FF2B5EF4-FFF2-40B4-BE49-F238E27FC236}">
                <a16:creationId xmlns:a16="http://schemas.microsoft.com/office/drawing/2014/main" id="{DA46839C-AE37-D34E-BEE6-34E736919244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56527918"/>
              </p:ext>
            </p:extLst>
          </p:nvPr>
        </p:nvGraphicFramePr>
        <p:xfrm>
          <a:off x="6700807" y="1899025"/>
          <a:ext cx="1656150" cy="503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31" imgW="2409641" imgH="514350" progId="Package">
                  <p:embed/>
                </p:oleObj>
              </mc:Choice>
              <mc:Fallback>
                <p:oleObj name="包装程序外壳对象" showAsIcon="1" r:id="rId31" imgW="2409641" imgH="514350" progId="Package">
                  <p:embed/>
                  <p:pic>
                    <p:nvPicPr>
                      <p:cNvPr id="39943" name="对象 5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700807" y="1899025"/>
                        <a:ext cx="1656150" cy="50387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6">
            <a:extLst>
              <a:ext uri="{FF2B5EF4-FFF2-40B4-BE49-F238E27FC236}">
                <a16:creationId xmlns:a16="http://schemas.microsoft.com/office/drawing/2014/main" id="{A20563EB-1AEF-D9F8-1236-AA3B0C777834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44893699"/>
              </p:ext>
            </p:extLst>
          </p:nvPr>
        </p:nvGraphicFramePr>
        <p:xfrm>
          <a:off x="640678" y="3358515"/>
          <a:ext cx="1630204" cy="553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33" imgW="2112010" imgH="708025" progId="Package">
                  <p:embed/>
                </p:oleObj>
              </mc:Choice>
              <mc:Fallback>
                <p:oleObj showAsIcon="1" r:id="rId33" imgW="2112010" imgH="708025" progId="Package">
                  <p:embed/>
                  <p:pic>
                    <p:nvPicPr>
                      <p:cNvPr id="39944" name="对象 6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40678" y="3358515"/>
                        <a:ext cx="1630204" cy="55387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7">
            <a:extLst>
              <a:ext uri="{FF2B5EF4-FFF2-40B4-BE49-F238E27FC236}">
                <a16:creationId xmlns:a16="http://schemas.microsoft.com/office/drawing/2014/main" id="{0FADF8A9-7D1A-756D-AE55-27F70F8A5C87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55641193"/>
              </p:ext>
            </p:extLst>
          </p:nvPr>
        </p:nvGraphicFramePr>
        <p:xfrm>
          <a:off x="2586673" y="3381310"/>
          <a:ext cx="2017094" cy="511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35" imgW="2794000" imgH="698500" progId="Package">
                  <p:embed/>
                </p:oleObj>
              </mc:Choice>
              <mc:Fallback>
                <p:oleObj showAsIcon="1" r:id="rId35" imgW="2794000" imgH="698500" progId="Package">
                  <p:embed/>
                  <p:pic>
                    <p:nvPicPr>
                      <p:cNvPr id="39945" name="对象 7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586673" y="3381310"/>
                        <a:ext cx="2017094" cy="5114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1">
            <a:extLst>
              <a:ext uri="{FF2B5EF4-FFF2-40B4-BE49-F238E27FC236}">
                <a16:creationId xmlns:a16="http://schemas.microsoft.com/office/drawing/2014/main" id="{648888F4-9A26-4F73-DEBF-CAE3CC3C7CF1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7861802"/>
              </p:ext>
            </p:extLst>
          </p:nvPr>
        </p:nvGraphicFramePr>
        <p:xfrm>
          <a:off x="4826348" y="3358515"/>
          <a:ext cx="1504959" cy="503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37" imgW="1552505" imgH="514350" progId="Package">
                  <p:embed/>
                </p:oleObj>
              </mc:Choice>
              <mc:Fallback>
                <p:oleObj name="包装程序外壳对象" showAsIcon="1" r:id="rId37" imgW="1552505" imgH="514350" progId="Package">
                  <p:embed/>
                  <p:pic>
                    <p:nvPicPr>
                      <p:cNvPr id="39939" name="对象 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4826348" y="3358515"/>
                        <a:ext cx="1504959" cy="50387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9">
            <a:extLst>
              <a:ext uri="{FF2B5EF4-FFF2-40B4-BE49-F238E27FC236}">
                <a16:creationId xmlns:a16="http://schemas.microsoft.com/office/drawing/2014/main" id="{0FF2FBE3-CD17-F01E-893D-CFA59DC2C492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486219173"/>
              </p:ext>
            </p:extLst>
          </p:nvPr>
        </p:nvGraphicFramePr>
        <p:xfrm>
          <a:off x="6480656" y="3381311"/>
          <a:ext cx="2159318" cy="503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39" imgW="3035300" imgH="698500" progId="Package">
                  <p:embed/>
                </p:oleObj>
              </mc:Choice>
              <mc:Fallback>
                <p:oleObj showAsIcon="1" r:id="rId39" imgW="3035300" imgH="698500" progId="Package">
                  <p:embed/>
                  <p:pic>
                    <p:nvPicPr>
                      <p:cNvPr id="39947" name="对象 9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6480656" y="3381311"/>
                        <a:ext cx="2159318" cy="50387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8">
            <a:extLst>
              <a:ext uri="{FF2B5EF4-FFF2-40B4-BE49-F238E27FC236}">
                <a16:creationId xmlns:a16="http://schemas.microsoft.com/office/drawing/2014/main" id="{BA7DB68F-FBAD-49E5-62ED-CECA1A8588C7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219554309"/>
              </p:ext>
            </p:extLst>
          </p:nvPr>
        </p:nvGraphicFramePr>
        <p:xfrm>
          <a:off x="436713" y="4875892"/>
          <a:ext cx="1990249" cy="46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41" imgW="3035300" imgH="698500" progId="Package">
                  <p:embed/>
                </p:oleObj>
              </mc:Choice>
              <mc:Fallback>
                <p:oleObj showAsIcon="1" r:id="rId41" imgW="3035300" imgH="698500" progId="Package">
                  <p:embed/>
                  <p:pic>
                    <p:nvPicPr>
                      <p:cNvPr id="39946" name="对象 8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436713" y="4875892"/>
                        <a:ext cx="1990249" cy="46529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10">
            <a:extLst>
              <a:ext uri="{FF2B5EF4-FFF2-40B4-BE49-F238E27FC236}">
                <a16:creationId xmlns:a16="http://schemas.microsoft.com/office/drawing/2014/main" id="{7276FEAC-B792-5C33-2F94-246F4820E561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182147910"/>
              </p:ext>
            </p:extLst>
          </p:nvPr>
        </p:nvGraphicFramePr>
        <p:xfrm>
          <a:off x="2812471" y="4823097"/>
          <a:ext cx="1511595" cy="597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43" imgW="1388880" imgH="544320" progId="Package">
                  <p:embed/>
                </p:oleObj>
              </mc:Choice>
              <mc:Fallback>
                <p:oleObj name="包装程序外壳对象" showAsIcon="1" r:id="rId43" imgW="1388880" imgH="544320" progId="Package">
                  <p:embed/>
                  <p:pic>
                    <p:nvPicPr>
                      <p:cNvPr id="39948" name="对象 10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2812471" y="4823097"/>
                        <a:ext cx="1511595" cy="597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11">
            <a:extLst>
              <a:ext uri="{FF2B5EF4-FFF2-40B4-BE49-F238E27FC236}">
                <a16:creationId xmlns:a16="http://schemas.microsoft.com/office/drawing/2014/main" id="{FC14A0F9-F487-623E-31BD-505BF09AB2D5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065882706"/>
              </p:ext>
            </p:extLst>
          </p:nvPr>
        </p:nvGraphicFramePr>
        <p:xfrm>
          <a:off x="4453723" y="4875892"/>
          <a:ext cx="2159317" cy="511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45" imgW="2331000" imgH="544320" progId="Package">
                  <p:embed/>
                </p:oleObj>
              </mc:Choice>
              <mc:Fallback>
                <p:oleObj name="包装程序外壳对象" showAsIcon="1" r:id="rId45" imgW="2331000" imgH="544320" progId="Package">
                  <p:embed/>
                  <p:pic>
                    <p:nvPicPr>
                      <p:cNvPr id="39949" name="对象 11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4453723" y="4875892"/>
                        <a:ext cx="2159317" cy="5114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>
            <a:extLst>
              <a:ext uri="{FF2B5EF4-FFF2-40B4-BE49-F238E27FC236}">
                <a16:creationId xmlns:a16="http://schemas.microsoft.com/office/drawing/2014/main" id="{8B2C7593-9039-306F-C868-93C99BB2F758}"/>
              </a:ext>
            </a:extLst>
          </p:cNvPr>
          <p:cNvSpPr txBox="1"/>
          <p:nvPr/>
        </p:nvSpPr>
        <p:spPr>
          <a:xfrm>
            <a:off x="6985037" y="5242128"/>
            <a:ext cx="1227773" cy="198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750" dirty="0">
                <a:hlinkClick r:id="rId47" action="ppaction://hlinkfile"/>
              </a:rPr>
              <a:t>快速接头泄露检测报告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F501EE87-A8C1-C06C-5899-62A88D5BC140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7345558" y="4832091"/>
            <a:ext cx="506730" cy="36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28261" y="355523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Capacity</a:t>
            </a:r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148064" y="3573016"/>
            <a:ext cx="3121367" cy="1668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Production Equipment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Assembly workshop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Quality management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77827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80" y="3717032"/>
                <a:ext cx="1296145" cy="84975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03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364088" y="2606594"/>
            <a:ext cx="8819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Capacity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6372200" y="2701021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77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Equipment-Injection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B9EFBA-5D8E-B605-46C8-4E8EFEC5E9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0857" y="2145030"/>
            <a:ext cx="4853669" cy="3187065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2" name="图片 11" descr="图片23">
            <a:extLst>
              <a:ext uri="{FF2B5EF4-FFF2-40B4-BE49-F238E27FC236}">
                <a16:creationId xmlns:a16="http://schemas.microsoft.com/office/drawing/2014/main" id="{F390E1FE-2B46-234C-443E-A13C9D9D7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021" y="1845945"/>
            <a:ext cx="4967288" cy="3314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8C60B00-57E1-3E69-C847-719AD0B687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40805" y="3645218"/>
            <a:ext cx="2407920" cy="1687354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4" name="图片 13" descr="图片24">
            <a:extLst>
              <a:ext uri="{FF2B5EF4-FFF2-40B4-BE49-F238E27FC236}">
                <a16:creationId xmlns:a16="http://schemas.microsoft.com/office/drawing/2014/main" id="{19E68776-CCCF-CFA2-6C3B-80FAB28A4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945" y="3271838"/>
            <a:ext cx="2608898" cy="1857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3E40794-7F4C-3761-F42B-5B8ADE783D01}"/>
              </a:ext>
            </a:extLst>
          </p:cNvPr>
          <p:cNvSpPr txBox="1"/>
          <p:nvPr/>
        </p:nvSpPr>
        <p:spPr>
          <a:xfrm>
            <a:off x="1206218" y="5413087"/>
            <a:ext cx="2721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 set 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injection molding machines</a:t>
            </a:r>
          </a:p>
          <a:p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8643654-599B-DE93-3E1C-C2794DB173DD}"/>
              </a:ext>
            </a:extLst>
          </p:cNvPr>
          <p:cNvSpPr txBox="1"/>
          <p:nvPr/>
        </p:nvSpPr>
        <p:spPr>
          <a:xfrm>
            <a:off x="6365472" y="5420566"/>
            <a:ext cx="1995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set German </a:t>
            </a:r>
            <a:r>
              <a:rPr lang="en-US" altLang="zh-CN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Agbo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470C</a:t>
            </a:r>
          </a:p>
          <a:p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6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55" y="281841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Equipment-Injection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2A6D87-1ED1-C2F0-FDDC-94B400C1F70D}"/>
              </a:ext>
            </a:extLst>
          </p:cNvPr>
          <p:cNvGrpSpPr/>
          <p:nvPr/>
        </p:nvGrpSpPr>
        <p:grpSpPr>
          <a:xfrm>
            <a:off x="506111" y="2416534"/>
            <a:ext cx="3753440" cy="2302667"/>
            <a:chOff x="1157" y="2076"/>
            <a:chExt cx="10885" cy="732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C8A5919-256B-FB52-16C7-CFEDCE0A412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850" y="2704"/>
              <a:ext cx="10192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BB90390-54CF-4EE5-8BF8-2608D1EFF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86" b="9386"/>
            <a:stretch/>
          </p:blipFill>
          <p:spPr>
            <a:xfrm>
              <a:off x="1157" y="2076"/>
              <a:ext cx="10458" cy="69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742FD08-AFC5-6363-6567-9B5A20128023}"/>
              </a:ext>
            </a:extLst>
          </p:cNvPr>
          <p:cNvGrpSpPr/>
          <p:nvPr/>
        </p:nvGrpSpPr>
        <p:grpSpPr>
          <a:xfrm>
            <a:off x="5214429" y="1377071"/>
            <a:ext cx="2483168" cy="1832134"/>
            <a:chOff x="12676" y="5070"/>
            <a:chExt cx="5904" cy="432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7692AD8-D82B-18FE-AE87-4D95DE8E0D2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3524" y="5854"/>
              <a:ext cx="5056" cy="3543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7" name="图片 16" descr="C:\Users\leo\Desktop\PPT\图片26.png图片26">
              <a:extLst>
                <a:ext uri="{FF2B5EF4-FFF2-40B4-BE49-F238E27FC236}">
                  <a16:creationId xmlns:a16="http://schemas.microsoft.com/office/drawing/2014/main" id="{BC713466-B921-A9B8-E156-02F5C8847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217" r="3217"/>
            <a:stretch>
              <a:fillRect/>
            </a:stretch>
          </p:blipFill>
          <p:spPr>
            <a:xfrm>
              <a:off x="12676" y="5070"/>
              <a:ext cx="5478" cy="39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BDAA2E0-954D-1A21-3675-FA50D0A217FC}"/>
              </a:ext>
            </a:extLst>
          </p:cNvPr>
          <p:cNvGrpSpPr/>
          <p:nvPr/>
        </p:nvGrpSpPr>
        <p:grpSpPr>
          <a:xfrm>
            <a:off x="5304015" y="3810517"/>
            <a:ext cx="2504197" cy="1832558"/>
            <a:chOff x="12626" y="5070"/>
            <a:chExt cx="5954" cy="432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8C9F723-290B-852D-B029-9A3C17A4BBA9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3524" y="5854"/>
              <a:ext cx="5056" cy="3543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21" name="图片 20" descr="C:\Users\leo\Desktop\PPT\图片28.png图片28">
              <a:extLst>
                <a:ext uri="{FF2B5EF4-FFF2-40B4-BE49-F238E27FC236}">
                  <a16:creationId xmlns:a16="http://schemas.microsoft.com/office/drawing/2014/main" id="{4971B589-BF9A-16ED-C0C2-39403AAE982F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/>
            <a:srcRect l="9" t="2200" r="-9" b="2200"/>
            <a:stretch>
              <a:fillRect/>
            </a:stretch>
          </p:blipFill>
          <p:spPr>
            <a:xfrm>
              <a:off x="12626" y="5070"/>
              <a:ext cx="5478" cy="39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0DAC054-0DD3-86B4-D99F-3EF7C11EA062}"/>
              </a:ext>
            </a:extLst>
          </p:cNvPr>
          <p:cNvSpPr txBox="1"/>
          <p:nvPr/>
        </p:nvSpPr>
        <p:spPr>
          <a:xfrm>
            <a:off x="731688" y="4899714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 production management system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7A9673-1122-2012-8417-D00882726DD6}"/>
              </a:ext>
            </a:extLst>
          </p:cNvPr>
          <p:cNvSpPr txBox="1"/>
          <p:nvPr/>
        </p:nvSpPr>
        <p:spPr>
          <a:xfrm>
            <a:off x="5304015" y="3259603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than 30 programmable </a:t>
            </a:r>
          </a:p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drying and conveying machines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B7F625-3EDF-9B78-AD92-89333CE679D0}"/>
              </a:ext>
            </a:extLst>
          </p:cNvPr>
          <p:cNvSpPr txBox="1"/>
          <p:nvPr/>
        </p:nvSpPr>
        <p:spPr>
          <a:xfrm>
            <a:off x="5073809" y="5794694"/>
            <a:ext cx="33422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35 three-axis manipulators</a:t>
            </a:r>
            <a:r>
              <a:rPr lang="zh-CN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， 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can form a one-piece conveyor belt for injection molding machines.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4666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Equipment-Assembly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0DFA8C-317E-77EB-0B88-FC27FA466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208" y="1999774"/>
            <a:ext cx="4835604" cy="3223736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1B4EE58-CA32-7460-E48E-2016BF0F1B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523" y="1414859"/>
            <a:ext cx="1431131" cy="954087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F73179E-8364-66F0-6870-4AC9EA409C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9284" y="2616993"/>
            <a:ext cx="1431131" cy="95397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ED3BD64-7231-0DB0-AF77-5ED4A09BB5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0" b="4260"/>
          <a:stretch/>
        </p:blipFill>
        <p:spPr>
          <a:xfrm>
            <a:off x="7302342" y="3850481"/>
            <a:ext cx="1431131" cy="928688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D5F0069-86B5-4B33-8C99-AD27DBC0462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5" b="4315"/>
          <a:stretch/>
        </p:blipFill>
        <p:spPr>
          <a:xfrm>
            <a:off x="5873591" y="4936331"/>
            <a:ext cx="1524000" cy="928688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AE0F5CF-614B-1DA1-86E9-C25D1006BF02}"/>
              </a:ext>
            </a:extLst>
          </p:cNvPr>
          <p:cNvSpPr txBox="1"/>
          <p:nvPr/>
        </p:nvSpPr>
        <p:spPr>
          <a:xfrm>
            <a:off x="1619672" y="5314012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set automatic assembly machines</a:t>
            </a:r>
          </a:p>
        </p:txBody>
      </p:sp>
    </p:spTree>
    <p:extLst>
      <p:ext uri="{BB962C8B-B14F-4D97-AF65-F5344CB8AC3E}">
        <p14:creationId xmlns:p14="http://schemas.microsoft.com/office/powerpoint/2010/main" val="337814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51520" y="40466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management</a:t>
            </a:r>
            <a:endParaRPr lang="zh-CN" altLang="en-US" sz="28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5A4231-1863-3DA9-B7C7-9176762F1C1F}"/>
              </a:ext>
            </a:extLst>
          </p:cNvPr>
          <p:cNvSpPr txBox="1">
            <a:spLocks/>
          </p:cNvSpPr>
          <p:nvPr/>
        </p:nvSpPr>
        <p:spPr>
          <a:xfrm>
            <a:off x="345962" y="1196752"/>
            <a:ext cx="8560026" cy="792163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2011 certified by NSF ISO/TS16949: 2009 quality system third-party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(updated to: IATF 16949 in 2017)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en-US" altLang="zh-CN" sz="16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A78D18F-90DA-14AA-9000-52DF2A07D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988915"/>
            <a:ext cx="5041031" cy="444243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1084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07504" y="370111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Customers</a:t>
            </a:r>
          </a:p>
          <a:p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534188" y="3608609"/>
            <a:ext cx="3130024" cy="560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Main Customers-Tier 2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87987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80" y="3717032"/>
                <a:ext cx="1296145" cy="84975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04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616893" y="2732247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Customers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6804248" y="2826674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994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>
            <a:extLst>
              <a:ext uri="{FF2B5EF4-FFF2-40B4-BE49-F238E27FC236}">
                <a16:creationId xmlns:a16="http://schemas.microsoft.com/office/drawing/2014/main" id="{56440A25-8EAF-89B7-0EFC-82372A699A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791" y="4616674"/>
            <a:ext cx="3702209" cy="1777297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BBBF7201-97F2-356F-0CC7-858AC9C015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4769299" y="4505710"/>
            <a:ext cx="3619125" cy="173741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05838" y="433896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Customers-Tier 2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2A7DFC7-A162-163D-DAE7-AD5F34F24BF9}"/>
              </a:ext>
            </a:extLst>
          </p:cNvPr>
          <p:cNvGrpSpPr/>
          <p:nvPr/>
        </p:nvGrpSpPr>
        <p:grpSpPr>
          <a:xfrm>
            <a:off x="1015041" y="1340864"/>
            <a:ext cx="6952963" cy="3063730"/>
            <a:chOff x="1977" y="3157"/>
            <a:chExt cx="14991" cy="6371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BF2C7836-BFEA-D561-9B29-F8D4DCAA9F8A}"/>
                </a:ext>
              </a:extLst>
            </p:cNvPr>
            <p:cNvSpPr/>
            <p:nvPr/>
          </p:nvSpPr>
          <p:spPr>
            <a:xfrm>
              <a:off x="2371" y="3157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CD03FF29-DE7B-1273-6E81-C1D419B2EBF9}"/>
                </a:ext>
              </a:extLst>
            </p:cNvPr>
            <p:cNvSpPr/>
            <p:nvPr/>
          </p:nvSpPr>
          <p:spPr>
            <a:xfrm>
              <a:off x="2371" y="6448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A7573869-B204-D8E0-4AE9-BF2443F5DFC2}"/>
                </a:ext>
              </a:extLst>
            </p:cNvPr>
            <p:cNvSpPr/>
            <p:nvPr/>
          </p:nvSpPr>
          <p:spPr>
            <a:xfrm>
              <a:off x="6210" y="3157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5A6BDECE-1093-A596-048E-CB6690FCA4D1}"/>
                </a:ext>
              </a:extLst>
            </p:cNvPr>
            <p:cNvSpPr/>
            <p:nvPr/>
          </p:nvSpPr>
          <p:spPr>
            <a:xfrm>
              <a:off x="6210" y="6448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CB6EBC1D-DA71-FAC3-9106-4911DE5114D9}"/>
                </a:ext>
              </a:extLst>
            </p:cNvPr>
            <p:cNvSpPr/>
            <p:nvPr/>
          </p:nvSpPr>
          <p:spPr>
            <a:xfrm>
              <a:off x="10049" y="3157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5F470974-D38D-3783-5B81-4E134FE329F1}"/>
                </a:ext>
              </a:extLst>
            </p:cNvPr>
            <p:cNvSpPr/>
            <p:nvPr/>
          </p:nvSpPr>
          <p:spPr>
            <a:xfrm>
              <a:off x="10049" y="6448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4095291-C0E7-95B2-50A4-117D2B2BE658}"/>
                </a:ext>
              </a:extLst>
            </p:cNvPr>
            <p:cNvSpPr/>
            <p:nvPr/>
          </p:nvSpPr>
          <p:spPr>
            <a:xfrm>
              <a:off x="13888" y="3157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53EF974D-ECF7-E022-7544-73DB9C695DF4}"/>
                </a:ext>
              </a:extLst>
            </p:cNvPr>
            <p:cNvSpPr/>
            <p:nvPr/>
          </p:nvSpPr>
          <p:spPr>
            <a:xfrm>
              <a:off x="13888" y="6448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06EEA7A-658A-EE02-01AE-A42B57C38524}"/>
                </a:ext>
              </a:extLst>
            </p:cNvPr>
            <p:cNvSpPr/>
            <p:nvPr/>
          </p:nvSpPr>
          <p:spPr bwMode="auto">
            <a:xfrm>
              <a:off x="10580" y="7508"/>
              <a:ext cx="2243" cy="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defTabSz="913924">
                <a:defRPr/>
              </a:pPr>
              <a:endParaRPr lang="zh-CN" altLang="en-US" sz="18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9C9F3329-8CA2-FF50-B7B9-5C10A0CA55EC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7" y="3724"/>
              <a:ext cx="3874" cy="2055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1CFAB6B8-33F4-6562-84AF-B535F51E9722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83" y="7361"/>
              <a:ext cx="1733" cy="1254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AA280309-7D83-E540-3B12-22BC4C3ADAE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16"/>
            <a:srcRect l="13620"/>
            <a:stretch/>
          </p:blipFill>
          <p:spPr>
            <a:xfrm>
              <a:off x="6795" y="3724"/>
              <a:ext cx="2112" cy="1894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A02E08C-525B-8984-D878-A2CBDA13A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4246" y="4006"/>
              <a:ext cx="2363" cy="1335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1BB2B0FA-936D-9E51-A9B8-DA9B5B4675E8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32" y="3664"/>
              <a:ext cx="2050" cy="2044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880139E6-1341-421D-958A-A011BA8482A2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/>
            <a:srcRect r="16113"/>
            <a:stretch/>
          </p:blipFill>
          <p:spPr>
            <a:xfrm>
              <a:off x="2870" y="7177"/>
              <a:ext cx="1981" cy="155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1196267A-8EC2-56E6-1ABA-7A2B00C36C6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0522" y="7056"/>
              <a:ext cx="2262" cy="1864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19C32BAA-662C-857F-80A2-6E66B71E3BF0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252" y="7090"/>
              <a:ext cx="2357" cy="1640"/>
            </a:xfrm>
            <a:prstGeom prst="rect">
              <a:avLst/>
            </a:prstGeom>
          </p:spPr>
        </p:pic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D1260AF5-A219-017C-B0CE-E48A0E617A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8147" y="5177302"/>
            <a:ext cx="1268319" cy="680713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54401CD6-ABB4-A5CE-DED5-56DF51FDCE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3"/>
          <a:srcRect l="9808" r="5972"/>
          <a:stretch/>
        </p:blipFill>
        <p:spPr>
          <a:xfrm>
            <a:off x="1197782" y="5160052"/>
            <a:ext cx="1203104" cy="679667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DEE9B53D-4D0B-EC51-C212-1C00800E2D8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4"/>
          <a:srcRect l="12006" t="12993" r="7878" b="12921"/>
          <a:stretch/>
        </p:blipFill>
        <p:spPr>
          <a:xfrm>
            <a:off x="6840129" y="5116388"/>
            <a:ext cx="1127875" cy="516055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2B6D4B6A-2AF5-CD4D-622D-2CEE9288862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5464" y="5160052"/>
            <a:ext cx="1185976" cy="58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5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3215B31-AE18-A332-AE30-863985EA5468}"/>
              </a:ext>
            </a:extLst>
          </p:cNvPr>
          <p:cNvSpPr/>
          <p:nvPr/>
        </p:nvSpPr>
        <p:spPr>
          <a:xfrm>
            <a:off x="4824173" y="1124744"/>
            <a:ext cx="3824288" cy="3855720"/>
          </a:xfrm>
          <a:prstGeom prst="ellipse">
            <a:avLst/>
          </a:prstGeom>
          <a:solidFill>
            <a:schemeClr val="bg1"/>
          </a:solid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2700000" scaled="0"/>
            </a:gradFill>
          </a:ln>
          <a:effectLst>
            <a:outerShdw blurRad="190500" dist="635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B7B032-AFD8-A24C-5F96-B27ABF28B82C}"/>
              </a:ext>
            </a:extLst>
          </p:cNvPr>
          <p:cNvSpPr/>
          <p:nvPr/>
        </p:nvSpPr>
        <p:spPr>
          <a:xfrm>
            <a:off x="489212" y="3454165"/>
            <a:ext cx="4871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THANKS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7A37C42-E407-B87F-F8FC-E70F55B72CF9}"/>
              </a:ext>
            </a:extLst>
          </p:cNvPr>
          <p:cNvGrpSpPr/>
          <p:nvPr/>
        </p:nvGrpSpPr>
        <p:grpSpPr>
          <a:xfrm>
            <a:off x="338776" y="5013176"/>
            <a:ext cx="4464496" cy="849670"/>
            <a:chOff x="703948" y="4855781"/>
            <a:chExt cx="3969009" cy="584090"/>
          </a:xfrm>
        </p:grpSpPr>
        <p:sp>
          <p:nvSpPr>
            <p:cNvPr id="5" name="矩形: 圆角 58">
              <a:extLst>
                <a:ext uri="{FF2B5EF4-FFF2-40B4-BE49-F238E27FC236}">
                  <a16:creationId xmlns:a16="http://schemas.microsoft.com/office/drawing/2014/main" id="{135BAC65-A026-92CC-785E-D82CFED2B201}"/>
                </a:ext>
              </a:extLst>
            </p:cNvPr>
            <p:cNvSpPr/>
            <p:nvPr/>
          </p:nvSpPr>
          <p:spPr>
            <a:xfrm>
              <a:off x="703948" y="4855781"/>
              <a:ext cx="3658235" cy="4476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2B4FAD"/>
                </a:gs>
                <a:gs pos="0">
                  <a:srgbClr val="1E9DDF"/>
                </a:gs>
              </a:gsLst>
              <a:lin ang="2700000" scaled="1"/>
              <a:tileRect/>
            </a:gradFill>
            <a:ln w="60325" cap="flat" cmpd="sng" algn="ctr">
              <a:noFill/>
              <a:prstDash val="solid"/>
              <a:miter lim="800000"/>
            </a:ln>
            <a:effectLst>
              <a:outerShdw blurRad="698500" dist="190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kern="0">
                <a:solidFill>
                  <a:srgbClr val="323C5F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410D44B-4C05-FE50-EF86-257CA1A3343B}"/>
                </a:ext>
              </a:extLst>
            </p:cNvPr>
            <p:cNvGrpSpPr/>
            <p:nvPr/>
          </p:nvGrpSpPr>
          <p:grpSpPr>
            <a:xfrm>
              <a:off x="861491" y="4937280"/>
              <a:ext cx="3811466" cy="502591"/>
              <a:chOff x="6038272" y="5952409"/>
              <a:chExt cx="4667355" cy="615453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1E5A41C-4BA1-47C3-C5D1-CDB94204767E}"/>
                  </a:ext>
                </a:extLst>
              </p:cNvPr>
              <p:cNvSpPr txBox="1"/>
              <p:nvPr/>
            </p:nvSpPr>
            <p:spPr>
              <a:xfrm>
                <a:off x="6359998" y="5952409"/>
                <a:ext cx="4345629" cy="615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临海市永恒汽配科技有限公司</a:t>
                </a:r>
                <a:endParaRPr lang="en-US" altLang="zh-CN" sz="105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050" dirty="0" err="1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Linhai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yongheng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 Auto Parts Technology Co., Ltd</a:t>
                </a: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5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C537727E-5839-7D7B-1903-8D4A67617777}"/>
                  </a:ext>
                </a:extLst>
              </p:cNvPr>
              <p:cNvGrpSpPr/>
              <p:nvPr/>
            </p:nvGrpSpPr>
            <p:grpSpPr>
              <a:xfrm>
                <a:off x="6038272" y="5969714"/>
                <a:ext cx="290422" cy="290422"/>
                <a:chOff x="5860248" y="5959066"/>
                <a:chExt cx="290422" cy="290422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A4C19D75-D2AC-A539-1953-C14EB599E5AD}"/>
                    </a:ext>
                  </a:extLst>
                </p:cNvPr>
                <p:cNvSpPr/>
                <p:nvPr/>
              </p:nvSpPr>
              <p:spPr>
                <a:xfrm>
                  <a:off x="5860248" y="5959066"/>
                  <a:ext cx="290422" cy="290422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10" name="student-graduation-cap-shape_52041">
                  <a:extLst>
                    <a:ext uri="{FF2B5EF4-FFF2-40B4-BE49-F238E27FC236}">
                      <a16:creationId xmlns:a16="http://schemas.microsoft.com/office/drawing/2014/main" id="{C1EE3E6F-CA64-11DE-754F-FC8081C423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42517" y="6028461"/>
                  <a:ext cx="125884" cy="151633"/>
                </a:xfrm>
                <a:custGeom>
                  <a:avLst/>
                  <a:gdLst>
                    <a:gd name="connsiteX0" fmla="*/ 56671 w 279400"/>
                    <a:gd name="connsiteY0" fmla="*/ 192087 h 336550"/>
                    <a:gd name="connsiteX1" fmla="*/ 224047 w 279400"/>
                    <a:gd name="connsiteY1" fmla="*/ 192087 h 336550"/>
                    <a:gd name="connsiteX2" fmla="*/ 279400 w 279400"/>
                    <a:gd name="connsiteY2" fmla="*/ 247752 h 336550"/>
                    <a:gd name="connsiteX3" fmla="*/ 279400 w 279400"/>
                    <a:gd name="connsiteY3" fmla="*/ 336550 h 336550"/>
                    <a:gd name="connsiteX4" fmla="*/ 176602 w 279400"/>
                    <a:gd name="connsiteY4" fmla="*/ 336550 h 336550"/>
                    <a:gd name="connsiteX5" fmla="*/ 158151 w 279400"/>
                    <a:gd name="connsiteY5" fmla="*/ 245101 h 336550"/>
                    <a:gd name="connsiteX6" fmla="*/ 151562 w 279400"/>
                    <a:gd name="connsiteY6" fmla="*/ 239800 h 336550"/>
                    <a:gd name="connsiteX7" fmla="*/ 167377 w 279400"/>
                    <a:gd name="connsiteY7" fmla="*/ 213293 h 336550"/>
                    <a:gd name="connsiteX8" fmla="*/ 167377 w 279400"/>
                    <a:gd name="connsiteY8" fmla="*/ 209317 h 336550"/>
                    <a:gd name="connsiteX9" fmla="*/ 163423 w 279400"/>
                    <a:gd name="connsiteY9" fmla="*/ 207991 h 336550"/>
                    <a:gd name="connsiteX10" fmla="*/ 121249 w 279400"/>
                    <a:gd name="connsiteY10" fmla="*/ 207991 h 336550"/>
                    <a:gd name="connsiteX11" fmla="*/ 118613 w 279400"/>
                    <a:gd name="connsiteY11" fmla="*/ 209317 h 336550"/>
                    <a:gd name="connsiteX12" fmla="*/ 118613 w 279400"/>
                    <a:gd name="connsiteY12" fmla="*/ 213293 h 336550"/>
                    <a:gd name="connsiteX13" fmla="*/ 134429 w 279400"/>
                    <a:gd name="connsiteY13" fmla="*/ 239800 h 336550"/>
                    <a:gd name="connsiteX14" fmla="*/ 126521 w 279400"/>
                    <a:gd name="connsiteY14" fmla="*/ 245101 h 336550"/>
                    <a:gd name="connsiteX15" fmla="*/ 110706 w 279400"/>
                    <a:gd name="connsiteY15" fmla="*/ 336550 h 336550"/>
                    <a:gd name="connsiteX16" fmla="*/ 0 w 279400"/>
                    <a:gd name="connsiteY16" fmla="*/ 336550 h 336550"/>
                    <a:gd name="connsiteX17" fmla="*/ 0 w 279400"/>
                    <a:gd name="connsiteY17" fmla="*/ 247752 h 336550"/>
                    <a:gd name="connsiteX18" fmla="*/ 56671 w 279400"/>
                    <a:gd name="connsiteY18" fmla="*/ 192087 h 336550"/>
                    <a:gd name="connsiteX19" fmla="*/ 138907 w 279400"/>
                    <a:gd name="connsiteY19" fmla="*/ 0 h 336550"/>
                    <a:gd name="connsiteX20" fmla="*/ 219076 w 279400"/>
                    <a:gd name="connsiteY20" fmla="*/ 80169 h 336550"/>
                    <a:gd name="connsiteX21" fmla="*/ 138907 w 279400"/>
                    <a:gd name="connsiteY21" fmla="*/ 160338 h 336550"/>
                    <a:gd name="connsiteX22" fmla="*/ 58738 w 279400"/>
                    <a:gd name="connsiteY22" fmla="*/ 80169 h 336550"/>
                    <a:gd name="connsiteX23" fmla="*/ 138907 w 279400"/>
                    <a:gd name="connsiteY23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9400" h="336550">
                      <a:moveTo>
                        <a:pt x="56671" y="192087"/>
                      </a:moveTo>
                      <a:cubicBezTo>
                        <a:pt x="56671" y="192087"/>
                        <a:pt x="56671" y="192087"/>
                        <a:pt x="224047" y="192087"/>
                      </a:cubicBezTo>
                      <a:cubicBezTo>
                        <a:pt x="254360" y="192087"/>
                        <a:pt x="279400" y="217269"/>
                        <a:pt x="279400" y="247752"/>
                      </a:cubicBezTo>
                      <a:cubicBezTo>
                        <a:pt x="279400" y="247752"/>
                        <a:pt x="279400" y="247752"/>
                        <a:pt x="279400" y="336550"/>
                      </a:cubicBezTo>
                      <a:cubicBezTo>
                        <a:pt x="279400" y="336550"/>
                        <a:pt x="279400" y="336550"/>
                        <a:pt x="176602" y="336550"/>
                      </a:cubicBezTo>
                      <a:cubicBezTo>
                        <a:pt x="176602" y="336550"/>
                        <a:pt x="176602" y="336550"/>
                        <a:pt x="158151" y="245101"/>
                      </a:cubicBezTo>
                      <a:cubicBezTo>
                        <a:pt x="158151" y="242450"/>
                        <a:pt x="154197" y="239800"/>
                        <a:pt x="151562" y="239800"/>
                      </a:cubicBezTo>
                      <a:cubicBezTo>
                        <a:pt x="151562" y="239800"/>
                        <a:pt x="151562" y="239800"/>
                        <a:pt x="167377" y="213293"/>
                      </a:cubicBezTo>
                      <a:cubicBezTo>
                        <a:pt x="167377" y="211967"/>
                        <a:pt x="167377" y="210642"/>
                        <a:pt x="167377" y="209317"/>
                      </a:cubicBezTo>
                      <a:cubicBezTo>
                        <a:pt x="166059" y="207991"/>
                        <a:pt x="164741" y="207991"/>
                        <a:pt x="163423" y="207991"/>
                      </a:cubicBezTo>
                      <a:cubicBezTo>
                        <a:pt x="163423" y="207991"/>
                        <a:pt x="163423" y="207991"/>
                        <a:pt x="121249" y="207991"/>
                      </a:cubicBezTo>
                      <a:cubicBezTo>
                        <a:pt x="119931" y="207991"/>
                        <a:pt x="118613" y="207991"/>
                        <a:pt x="118613" y="209317"/>
                      </a:cubicBezTo>
                      <a:cubicBezTo>
                        <a:pt x="117296" y="210642"/>
                        <a:pt x="117296" y="211967"/>
                        <a:pt x="118613" y="213293"/>
                      </a:cubicBezTo>
                      <a:cubicBezTo>
                        <a:pt x="118613" y="213293"/>
                        <a:pt x="118613" y="213293"/>
                        <a:pt x="134429" y="239800"/>
                      </a:cubicBezTo>
                      <a:cubicBezTo>
                        <a:pt x="130475" y="239800"/>
                        <a:pt x="127839" y="242450"/>
                        <a:pt x="126521" y="245101"/>
                      </a:cubicBezTo>
                      <a:cubicBezTo>
                        <a:pt x="126521" y="245101"/>
                        <a:pt x="126521" y="245101"/>
                        <a:pt x="110706" y="336550"/>
                      </a:cubicBezTo>
                      <a:cubicBezTo>
                        <a:pt x="110706" y="336550"/>
                        <a:pt x="110706" y="336550"/>
                        <a:pt x="0" y="336550"/>
                      </a:cubicBezTo>
                      <a:cubicBezTo>
                        <a:pt x="0" y="336550"/>
                        <a:pt x="0" y="336550"/>
                        <a:pt x="0" y="247752"/>
                      </a:cubicBezTo>
                      <a:cubicBezTo>
                        <a:pt x="0" y="217269"/>
                        <a:pt x="25040" y="192087"/>
                        <a:pt x="56671" y="192087"/>
                      </a:cubicBezTo>
                      <a:close/>
                      <a:moveTo>
                        <a:pt x="138907" y="0"/>
                      </a:moveTo>
                      <a:cubicBezTo>
                        <a:pt x="183183" y="0"/>
                        <a:pt x="219076" y="35893"/>
                        <a:pt x="219076" y="80169"/>
                      </a:cubicBezTo>
                      <a:cubicBezTo>
                        <a:pt x="219076" y="124445"/>
                        <a:pt x="183183" y="160338"/>
                        <a:pt x="138907" y="160338"/>
                      </a:cubicBezTo>
                      <a:cubicBezTo>
                        <a:pt x="94631" y="160338"/>
                        <a:pt x="58738" y="124445"/>
                        <a:pt x="58738" y="80169"/>
                      </a:cubicBezTo>
                      <a:cubicBezTo>
                        <a:pt x="58738" y="35893"/>
                        <a:pt x="94631" y="0"/>
                        <a:pt x="13890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endParaRPr>
                </a:p>
              </p:txBody>
            </p:sp>
          </p:grpSp>
        </p:grp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626265B3-9B33-1E08-77DF-35A843586341}"/>
              </a:ext>
            </a:extLst>
          </p:cNvPr>
          <p:cNvSpPr/>
          <p:nvPr/>
        </p:nvSpPr>
        <p:spPr>
          <a:xfrm>
            <a:off x="4936689" y="4459930"/>
            <a:ext cx="1502709" cy="1502709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6350" ty="-120650" sx="20000" sy="21000" algn="ctr"/>
          </a:blip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>
            <a:outerShdw blurRad="190500" dist="635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pic>
        <p:nvPicPr>
          <p:cNvPr id="12" name="图片 11" descr="connector_1">
            <a:extLst>
              <a:ext uri="{FF2B5EF4-FFF2-40B4-BE49-F238E27FC236}">
                <a16:creationId xmlns:a16="http://schemas.microsoft.com/office/drawing/2014/main" id="{09F71932-167A-5410-CC29-1D02A7203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520" y="1985804"/>
            <a:ext cx="2855595" cy="20193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24BC112-719E-D68B-04B6-EC6DEE6642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5539" y="424306"/>
            <a:ext cx="2796781" cy="22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591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UzZWUxMzkzMGRjNzM5ZjRhMTBiZmI3OTYwZjZmMm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1505</TotalTime>
  <Words>802</Words>
  <Application>Microsoft Office PowerPoint</Application>
  <PresentationFormat>全屏显示(4:3)</PresentationFormat>
  <Paragraphs>151</Paragraphs>
  <Slides>27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方正黑体简体</vt:lpstr>
      <vt:lpstr>方正细圆简体</vt:lpstr>
      <vt:lpstr>锐字荣光黑简1.0</vt:lpstr>
      <vt:lpstr>思源黑体</vt:lpstr>
      <vt:lpstr>微软雅黑</vt:lpstr>
      <vt:lpstr>字魂105号-简雅黑</vt:lpstr>
      <vt:lpstr>Arial</vt:lpstr>
      <vt:lpstr>Calibri</vt:lpstr>
      <vt:lpstr>Verdana</vt:lpstr>
      <vt:lpstr>Wingdings</vt:lpstr>
      <vt:lpstr>自定义设计方案</vt:lpstr>
      <vt:lpstr>1_自定义设计方案</vt:lpstr>
      <vt:lpstr>包装程序外壳对象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R&amp;D- Certificates</vt:lpstr>
      <vt:lpstr>R&amp;D-Patents</vt:lpstr>
      <vt:lpstr>Equipment-R&amp;D Test</vt:lpstr>
      <vt:lpstr>Equipment-R&amp;D Test</vt:lpstr>
      <vt:lpstr>Equipment-R&amp;D Test</vt:lpstr>
      <vt:lpstr>Equipment-Inspection and Testing</vt:lpstr>
      <vt:lpstr>Equipment-Inspection and Testing</vt:lpstr>
      <vt:lpstr>Product performance</vt:lpstr>
      <vt:lpstr>PowerPoint 演示文稿</vt:lpstr>
      <vt:lpstr>Production Equipment-Injection</vt:lpstr>
      <vt:lpstr>Production Equipment-Injection</vt:lpstr>
      <vt:lpstr>Equipment-Assembly</vt:lpstr>
      <vt:lpstr>PowerPoint 演示文稿</vt:lpstr>
      <vt:lpstr>PowerPoint 演示文稿</vt:lpstr>
      <vt:lpstr>PowerPoint 演示文稿</vt:lpstr>
      <vt:lpstr>PowerPoint 演示文稿</vt:lpstr>
    </vt:vector>
  </TitlesOfParts>
  <Company>番茄花园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番茄花园</dc:creator>
  <cp:lastModifiedBy>nicole yang</cp:lastModifiedBy>
  <cp:revision>1231</cp:revision>
  <dcterms:created xsi:type="dcterms:W3CDTF">2007-04-23T01:49:00Z</dcterms:created>
  <dcterms:modified xsi:type="dcterms:W3CDTF">2024-10-16T00:22:41Z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67E13F8E4BD94DBD85F46289ED185A15</vt:lpwstr>
  </property>
  <property fmtid="{D5CDD505-2E9C-101B-9397-08002B2CF9AE}" pid="3" name="KSOProductBuildVer">
    <vt:lpwstr>2052-11.1.0.11744</vt:lpwstr>
  </property>
</Properties>
</file>